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60" r:id="rId7"/>
    <p:sldId id="266" r:id="rId8"/>
    <p:sldId id="273" r:id="rId9"/>
    <p:sldId id="272" r:id="rId10"/>
    <p:sldId id="261" r:id="rId11"/>
    <p:sldId id="271" r:id="rId12"/>
    <p:sldId id="263" r:id="rId13"/>
    <p:sldId id="264" r:id="rId14"/>
    <p:sldId id="267" r:id="rId15"/>
    <p:sldId id="265" r:id="rId16"/>
    <p:sldId id="258" r:id="rId17"/>
  </p:sldIdLst>
  <p:sldSz cx="24384000" cy="13716000"/>
  <p:notesSz cx="6858000" cy="9144000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5" autoAdjust="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378" y="7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331356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4465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71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015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8423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89947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4933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0319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032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ea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1BCBC0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isu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atsioon-wide-sisu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23" y="613331"/>
            <a:ext cx="23715981" cy="1245745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/>
        </p:nvSpPr>
        <p:spPr>
          <a:xfrm>
            <a:off x="906086" y="11751733"/>
            <a:ext cx="846362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Lk.</a:t>
            </a:r>
          </a:p>
        </p:txBody>
      </p:sp>
      <p:sp>
        <p:nvSpPr>
          <p:cNvPr id="11" name="Shape 11"/>
          <p:cNvSpPr/>
          <p:nvPr/>
        </p:nvSpPr>
        <p:spPr>
          <a:xfrm>
            <a:off x="20370799" y="723751"/>
            <a:ext cx="876301" cy="876301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21546819" y="723751"/>
            <a:ext cx="876301" cy="876301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2722839" y="723751"/>
            <a:ext cx="876301" cy="876301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imane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777999" y="6244166"/>
            <a:ext cx="20828001" cy="4648201"/>
          </a:xfrm>
          <a:prstGeom prst="rect">
            <a:avLst/>
          </a:prstGeom>
        </p:spPr>
        <p:txBody>
          <a:bodyPr/>
          <a:lstStyle>
            <a:lvl1pPr>
              <a:defRPr sz="150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5000"/>
              <a:t>Title Text</a:t>
            </a:r>
          </a:p>
        </p:txBody>
      </p:sp>
      <p:pic>
        <p:nvPicPr>
          <p:cNvPr id="16" name="presentatsioon-wide-end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455"/>
            <a:ext cx="23469601" cy="13709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1BCBC0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pic>
        <p:nvPicPr>
          <p:cNvPr id="4" name="presentatsioon-wide copy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1599" y="13865"/>
            <a:ext cx="23385866" cy="1371367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algn="ctr" defTabSz="825500">
        <a:defRPr sz="11200">
          <a:solidFill>
            <a:srgbClr val="1BCBC0"/>
          </a:solidFill>
          <a:latin typeface="Open Sans"/>
          <a:ea typeface="Open Sans"/>
          <a:cs typeface="Open Sans"/>
          <a:sym typeface="Open Sans"/>
        </a:defRPr>
      </a:lvl1pPr>
      <a:lvl2pPr indent="228600" algn="ctr" defTabSz="825500">
        <a:defRPr sz="11200">
          <a:solidFill>
            <a:srgbClr val="1BCBC0"/>
          </a:solidFill>
          <a:latin typeface="Open Sans"/>
          <a:ea typeface="Open Sans"/>
          <a:cs typeface="Open Sans"/>
          <a:sym typeface="Open Sans"/>
        </a:defRPr>
      </a:lvl2pPr>
      <a:lvl3pPr indent="457200" algn="ctr" defTabSz="825500">
        <a:defRPr sz="11200">
          <a:solidFill>
            <a:srgbClr val="1BCBC0"/>
          </a:solidFill>
          <a:latin typeface="Open Sans"/>
          <a:ea typeface="Open Sans"/>
          <a:cs typeface="Open Sans"/>
          <a:sym typeface="Open Sans"/>
        </a:defRPr>
      </a:lvl3pPr>
      <a:lvl4pPr indent="685800" algn="ctr" defTabSz="825500">
        <a:defRPr sz="11200">
          <a:solidFill>
            <a:srgbClr val="1BCBC0"/>
          </a:solidFill>
          <a:latin typeface="Open Sans"/>
          <a:ea typeface="Open Sans"/>
          <a:cs typeface="Open Sans"/>
          <a:sym typeface="Open Sans"/>
        </a:defRPr>
      </a:lvl4pPr>
      <a:lvl5pPr indent="914400" algn="ctr" defTabSz="825500">
        <a:defRPr sz="11200">
          <a:solidFill>
            <a:srgbClr val="1BCBC0"/>
          </a:solidFill>
          <a:latin typeface="Open Sans"/>
          <a:ea typeface="Open Sans"/>
          <a:cs typeface="Open Sans"/>
          <a:sym typeface="Open Sans"/>
        </a:defRPr>
      </a:lvl5pPr>
      <a:lvl6pPr indent="1143000" algn="ctr" defTabSz="825500">
        <a:defRPr sz="11200">
          <a:solidFill>
            <a:srgbClr val="1BCBC0"/>
          </a:solidFill>
          <a:latin typeface="Open Sans"/>
          <a:ea typeface="Open Sans"/>
          <a:cs typeface="Open Sans"/>
          <a:sym typeface="Open Sans"/>
        </a:defRPr>
      </a:lvl6pPr>
      <a:lvl7pPr indent="1371600" algn="ctr" defTabSz="825500">
        <a:defRPr sz="11200">
          <a:solidFill>
            <a:srgbClr val="1BCBC0"/>
          </a:solidFill>
          <a:latin typeface="Open Sans"/>
          <a:ea typeface="Open Sans"/>
          <a:cs typeface="Open Sans"/>
          <a:sym typeface="Open Sans"/>
        </a:defRPr>
      </a:lvl7pPr>
      <a:lvl8pPr indent="1600200" algn="ctr" defTabSz="825500">
        <a:defRPr sz="11200">
          <a:solidFill>
            <a:srgbClr val="1BCBC0"/>
          </a:solidFill>
          <a:latin typeface="Open Sans"/>
          <a:ea typeface="Open Sans"/>
          <a:cs typeface="Open Sans"/>
          <a:sym typeface="Open Sans"/>
        </a:defRPr>
      </a:lvl8pPr>
      <a:lvl9pPr indent="1828800" algn="ctr" defTabSz="825500">
        <a:defRPr sz="11200">
          <a:solidFill>
            <a:srgbClr val="1BCBC0"/>
          </a:solidFill>
          <a:latin typeface="Open Sans"/>
          <a:ea typeface="Open Sans"/>
          <a:cs typeface="Open Sans"/>
          <a:sym typeface="Open Sans"/>
        </a:defRPr>
      </a:lvl9pPr>
    </p:titleStyle>
    <p:bodyStyle>
      <a:lvl1pPr algn="ctr" defTabSz="825500">
        <a:defRPr sz="4400">
          <a:latin typeface="Open Sans"/>
          <a:ea typeface="Open Sans"/>
          <a:cs typeface="Open Sans"/>
          <a:sym typeface="Open Sans"/>
        </a:defRPr>
      </a:lvl1pPr>
      <a:lvl2pPr indent="228600" algn="ctr" defTabSz="825500">
        <a:defRPr sz="4400">
          <a:latin typeface="Open Sans"/>
          <a:ea typeface="Open Sans"/>
          <a:cs typeface="Open Sans"/>
          <a:sym typeface="Open Sans"/>
        </a:defRPr>
      </a:lvl2pPr>
      <a:lvl3pPr indent="457200" algn="ctr" defTabSz="825500">
        <a:defRPr sz="4400">
          <a:latin typeface="Open Sans"/>
          <a:ea typeface="Open Sans"/>
          <a:cs typeface="Open Sans"/>
          <a:sym typeface="Open Sans"/>
        </a:defRPr>
      </a:lvl3pPr>
      <a:lvl4pPr indent="685800" algn="ctr" defTabSz="825500">
        <a:defRPr sz="4400">
          <a:latin typeface="Open Sans"/>
          <a:ea typeface="Open Sans"/>
          <a:cs typeface="Open Sans"/>
          <a:sym typeface="Open Sans"/>
        </a:defRPr>
      </a:lvl4pPr>
      <a:lvl5pPr indent="914400" algn="ctr" defTabSz="825500">
        <a:defRPr sz="4400">
          <a:latin typeface="Open Sans"/>
          <a:ea typeface="Open Sans"/>
          <a:cs typeface="Open Sans"/>
          <a:sym typeface="Open Sans"/>
        </a:defRPr>
      </a:lvl5pPr>
      <a:lvl6pPr indent="1143000" algn="ctr" defTabSz="825500">
        <a:defRPr sz="4400">
          <a:latin typeface="Open Sans"/>
          <a:ea typeface="Open Sans"/>
          <a:cs typeface="Open Sans"/>
          <a:sym typeface="Open Sans"/>
        </a:defRPr>
      </a:lvl6pPr>
      <a:lvl7pPr indent="1371600" algn="ctr" defTabSz="825500">
        <a:defRPr sz="4400">
          <a:latin typeface="Open Sans"/>
          <a:ea typeface="Open Sans"/>
          <a:cs typeface="Open Sans"/>
          <a:sym typeface="Open Sans"/>
        </a:defRPr>
      </a:lvl7pPr>
      <a:lvl8pPr indent="1600200" algn="ctr" defTabSz="825500">
        <a:defRPr sz="4400">
          <a:latin typeface="Open Sans"/>
          <a:ea typeface="Open Sans"/>
          <a:cs typeface="Open Sans"/>
          <a:sym typeface="Open Sans"/>
        </a:defRPr>
      </a:lvl8pPr>
      <a:lvl9pPr indent="1828800" algn="ctr" defTabSz="825500">
        <a:defRPr sz="4400">
          <a:latin typeface="Open Sans"/>
          <a:ea typeface="Open Sans"/>
          <a:cs typeface="Open Sans"/>
          <a:sym typeface="Open Sans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liisi@employers.e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mc6uC65mg8" TargetMode="External"/><Relationship Id="rId5" Type="http://schemas.openxmlformats.org/officeDocument/2006/relationships/hyperlink" Target="https://www.youtube.com/watch?v=ZwoByhSkIi0" TargetMode="External"/><Relationship Id="rId4" Type="http://schemas.openxmlformats.org/officeDocument/2006/relationships/hyperlink" Target="https://www.youtube.com/watch?v=NuQztAV0iY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etameaega.e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annetameaega.e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000">
                <a:solidFill>
                  <a:srgbClr val="04D3CC"/>
                </a:solidFill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r>
              <a:rPr lang="en" sz="10000" b="0" i="0" u="none" dirty="0" smtClean="0">
                <a:solidFill>
                  <a:srgbClr val="04D3CC"/>
                </a:solidFill>
              </a:rPr>
              <a:t>LET’S DONATE TIME </a:t>
            </a:r>
            <a:endParaRPr sz="10000" dirty="0">
              <a:solidFill>
                <a:srgbClr val="04D3CC"/>
              </a:solidFill>
            </a:endParaRPr>
          </a:p>
        </p:txBody>
      </p:sp>
      <p:pic>
        <p:nvPicPr>
          <p:cNvPr id="1026" name="Picture 2" descr="http://logonoid.com/images/swedbank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905" y="11617263"/>
            <a:ext cx="5231434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0" y="-459124"/>
            <a:ext cx="5016500" cy="354644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4294967295"/>
          </p:nvPr>
        </p:nvSpPr>
        <p:spPr>
          <a:xfrm>
            <a:off x="2295048" y="11881148"/>
            <a:ext cx="40476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4000">
                <a:solidFill>
                  <a:srgbClr val="FFFFFF"/>
                </a:solidFill>
              </a:rPr>
              <a:t>10</a:t>
            </a:fld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3103311" y="802829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://logonoid.com/images/swedbank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599" y="11721781"/>
            <a:ext cx="5231434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4599" y="5423313"/>
            <a:ext cx="22494631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none" dirty="0">
                <a:solidFill>
                  <a:srgbClr val="000000"/>
                </a:solidFill>
              </a:rPr>
              <a:t>A beneficiary of the good deed may be an individual or organisation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Also, professional volunteering is possible, i.e. helping with professional skills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none" dirty="0">
                <a:solidFill>
                  <a:srgbClr val="000000"/>
                </a:solidFill>
              </a:rPr>
              <a:t>Activities on behalf of a profitable business related to the employee or their close ones and activities related to politics do not count</a:t>
            </a:r>
            <a:endParaRPr kumimoji="0" lang="en" sz="5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" baseline="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4600" y="3607762"/>
            <a:ext cx="187452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" sz="6000" b="0" i="0" u="none">
                <a:solidFill>
                  <a:srgbClr val="000000"/>
                </a:solidFill>
              </a:rPr>
              <a:t>WHO CAN BE A BENEFICIARY? </a:t>
            </a:r>
            <a:endParaRPr kumimoji="0" lang="en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0"/>
            <a:ext cx="5562600" cy="39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195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goodnewschurch.org/files/doeboy524/serve/serve_the_city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00" y="9116068"/>
            <a:ext cx="2618576" cy="226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hape 24"/>
          <p:cNvSpPr>
            <a:spLocks noGrp="1"/>
          </p:cNvSpPr>
          <p:nvPr>
            <p:ph type="sldNum" sz="quarter" idx="4294967295"/>
          </p:nvPr>
        </p:nvSpPr>
        <p:spPr>
          <a:xfrm>
            <a:off x="2295048" y="11881148"/>
            <a:ext cx="40476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4000">
                <a:solidFill>
                  <a:srgbClr val="FFFFFF"/>
                </a:solidFill>
              </a:rPr>
              <a:t>11</a:t>
            </a:fld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3103311" y="802829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://logonoid.com/images/swedbank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599" y="11721781"/>
            <a:ext cx="5231434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abatahtlike_vara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4" y="7331696"/>
            <a:ext cx="7142972" cy="164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 Armastan Aida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50" y="4417593"/>
            <a:ext cx="2175264" cy="216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png;base64,iVBORw0KGgoAAAANSUhEUgAAAPEAAADRCAMAAAAquaQNAAAAkFBMVEX9/f0MDAwAAAD////6+voKCgoPDw/39/cGBgbz8/P09PTq6urt7e3w8PDU1NTj4+O7u7vFxcUhISHLy8ucnJzb29uRkZF0dHRAQEC1tbV8fHzCwsLk5ORfX1+pqakWFhZVVVVFRUUxMTEnJydnZ2eUlJRvb2+kpKQ3NzdYWFiEhIRLS0tCQkIjIyOCgoIaGhrXtLIoAAAeaElEQVR4nO1diXriSA42UvnC2BzGgLmvAIEkvP/braQy4Asa6ATIbGu/nZ7pOFCyVCrp11GG8Y/+0T/6R//oH50hfPYCHk1oqGcv4XGEmp69jAeRYn7Dt+6qP67ewDP+2k2gaOmNFghNArxCsRX/CpH6vSx/gWNVmACCa1QbVdDudNbhz6/tZwibUKlYZsUklh0Y/4ljUoL1XqvEe/UhC/x2wiVUTvQnlpXh7gD47VQs2Nm/UbVxqNevyYSvS3pNB1i1d3pB0P19/BIT3bSIK7C6ZLzIaI3AtJJnLQvC38cyDjIMV2B0iQeFDdA7PtGI6W/jWBn2Iq3UxPH7RWuNvcwLMsH/bSyziK0Mx8uLDAfZ91Oh4+xha/0eorO4kmXhkjFC1YfM+zF/30bGeZZjEzqXOO7k3o+zuMUxfQmq5rS0AvGFfXybRrwkYVTg+NLGxC1YWTt30bK/ImGY5dh0TPuCiAMn+3oq8PbrOG7mbe+FAxYVn2RpywXzX4chFGR8ya3Gtg45fvM2Zo4rWY69szyg3cq+HqsC/V+HFJHlul6pB7kdYJlwFYLwUoRezsdsXOB4mzua2P34bQwb5FY7ZsIzhUSwOP8k4gwq2dfz9et2MRG+ERsHPixYXxAxzp2clbugEC9LCusptYY5R8ClDzKWt8vt+TbmHv4VCLDC/jF4MmFwMW5agpU6jC3yR1MMK2a4+dUfvDjPCoPNMRqC1SXvw+DT+IQFWHKQnX5BKQw3DPfNX9qcIW1jqCQoDswvQJPojkjCGe9jlZUmf5RJjwBMvVflWaG/ka2pGYHFmT3MmzgkdswDwCU4r1lD4+B+0C/aSzEI9IgJTvSimq2McRbUO2upFULmSSuH8trKnqaiKmi9KqaLo8wJS8b3zHOGyjkqAL2s2XrPgEeXTrlnEroVM8Nx/dyDOeAARuPQPznUKEhBJqaavSjH2TCCovtzBgen2Se3qXNXkc4P8tDIpPaSLLO/dSSTfepzlquRU+q5nfoh/S8PlpkwfE2Od1mO62dt9SaPYDbTDOE4++MX5jglOTp6IKye4Tg6JV50wJHFO3GRU+qKY72kVmdcatOC7tIu5Vgc0RMRwxsj9STiOM9wBT5ekeE84gNt8Eo5phjaSWktqX+YBj5QzYscb1+QY8zKxrSczbRW/mQ3FzMtU+4ll1QUGK7AKzpdxHEG0yDRjWtlMlY5WN6B9B7FfO5NGH5/RceaOO6mtNqyFqNGUK7VizRKbWaDRMQoZ6j5keA18b5MNYQJ03bVtsseW2dUgeHLFCnWlCw0cjHqfCrhe9pWO4vBrozhnL+Vw7aUpOqyEOfr5pQzrFgQj8gFKXnKnqfU1mHoL63URh3MnIxJ7R/Gw22U4pg0EWYOOxZFnoOM7vcwV7DKhitlDnTy7RUNlyGx4gG3BehwKhxiP/8Qux9HqNMqHrRs/9IypkfqtTzi9yqEy4QXE1br6ZosN3RsL1dtqdIypLA4d9CiynJMvuo4GL+9ZG4GT56FBH8f5EjAOK+OCrF9QHNIX/szI8sL/WJGq80WzAAmZ2OS51J1duC4SaLqxC1w6nmbQ7Y41hyRuvYw+0JI43u9nZnCN+nlNVsOOd6q1Ow/l9TRO7TIYiHuBrDulz2WpIxJo2c5D4WcD4C0F0NB1XhOls4BfEE3E9kBsRJDvW28dzoTNyh5TIG2wJ032G0Ehz99wgpy6eQ5YtwZAWxeEKbHTNkOTMI1BBjmd5/CYA+JdRvbuRQL1+xmT+I97YrhqAOLgj14ASKGT36FVZm0YMCQZYYlm5k6+NRODtZQjPVkGW7NXcS39azfeUW/GjPgo7nvVsl65Q21EcIRhYavnIzJiOeSFMug1VmOmhD6L7eLmbMsUv3VLKuG8OGYPzX3eddD5bAejiCCZjCGN6ydg4GfRkqAnLTfUAnrRUU8OWUl5Yj5mhmLPPMF2+42KuPlmkaU8tJYHRlci+1S7qkMTxRN5vzpfMEi7PzacNVkCFi9HMeC1KQL583PKC9h2rTTTKyfdjA5f/6RrxIKPMSBYo7x9Uy1VGaluYGCt4V83KZDhHT5osr1GvBHtO0avcnqazbIYCYbwYVoUckzbIxT+ziH5+XhvinWiOPIfU2OM5vQschH8suwgDTHFbDS1lw6hlLkgIe+z1pdiDdfgk7wpMnRzi4uqzZUtI/TB9gq5V8q4zPXPNBAwyZmvReMIJjwqJOcX2tAFBU5VhgFKd03wU1/QLZ8z2SgAG154uVslqYUjGnCF8C0BLetA/QtivB1NJgFP7L4ZlLbWPVf71A6EKZBPeIpnzoTioG5NZcT0nxyLzJxVRbch0VN0sjqBSOmA2XzqGS6ivCjkq4X0/JiDglhpNKwRjbVJCc1hyHfz/C39UVny+9gsywUzqMtcrQcAHYgd1mwLs3xqVjxmxkWnYnWq+X2GzqM0hyTiEvr7Pw9B4qCcZgZXJ5XcnS4rD80DtxvyJRRCzpSE/cddetsubRFsugo3ZRKJwSuRgs3jPpkwghVbxyzGRZ7Jpe4ul8jyRMmWvRg+g3Zd04W6VCfvY/S1Cfa9gcslmN8j/eZRBIXpKaKu6BXvYhbkot9n0XDCEadFrQs6NXYI/y7U4/c4nA1EYWZx3hml2B1B1UM+KH0NuejOOV7Xiz4IFZ9Usx9/w6EAN1G3HBbDm06i9T6r+Fgsn921Bg36upMyoQjoPFsU8cxR7xHtUeVMXrwfrHsFI01vROTrF/njiXSy6YvI0cXvlrfAqqoxO6fq+9BD94BesNNlH6I1nGEiwT2Pf/yUTV3AqKY7KPcrJcY04uai/XcBW9dG4uw1K0kUzFQbEvZG1Q4g0E9yCfWVqeae6sYY6Z+XVEkwuqQsFwoP/8TcRFZgitqe03BGar7Cz6lANxrjOtGEKoziu2ua5ib+pHp+nPgQv+b9PmmQq+WfeNiT2VzpsVnQnfZcgaD+1szyEWK3/ndbeBDNc9kfIsvIhMWO1BeKiOkPC63TrF8W/kP7bmv0xFo8gkJjgON8+1YlwkxnEsChSMF5vtahcPBAe0zpcng3PcjVmdgpcFDeL9lrezTqmUOSSOuR3f6nMoYtjJY5nWd4iqba+SvP/sol9Vc3UlV9gHKq67zHJtO64zR+SNFkMNs/jj3RC/DsL+GiWKTdnhnv51bbHKLvdjJXfJNPiw2hbIpkwu37+FYIJBsvd51MlZT2CRogHz5OfMrFUDZhAWE5TWQZ79sAwWG+Vuju7yvPNZMh3wR2iv5YOXTyrsjcoKItpfGhriTbKcy7MIbTyeuRMo1g8sHbe7ysvO1oxY3Euc2ZclZQo/Ul+KbvjXWF3s0cxgJtwrd2Ecg9Sf50jitLPeYazrqsvXSFAGPg2MVFv+JtUE9D7Qr7aZFo3c2mJcYdvNdrBZv+r9a45Hjjzs2MgatvMKQHQLr6CMzX1XS26IYlTFeN8cSPVxyPlY5jrk1+8Z1IhYOJ1no5XklpaSMr9IdcugaQKMV2BQBO2VYEJsA+EOznzQ158r4zNtVEfNJgGSV/TtEPMoNfDh81lL2rsKv3pwjnkaJm6QMb7m4PPWEHP5xbo7MXWV8Kh20pFZ5+6wGjhBK+D10P/DMPfbGoNeFsowKbe7OeXdalCQvYz6Lbz9S6M19FBd6swnkTwqLNe8nhVHoJ0V6lvPpqZIT5aILwAGKF2XV8Ubn4/RZ+RYcvcib1YV0JT/U40DOoo7VsZV4kSTmz+BmL1YApWz9gbgqN65Sf5ZaOAWWs20411Bh+tKJLHCmrWMprcXB0bRRLSz3/OqVHPVmEhKLfCuwv3/WUUnPiXl7QwJiud1KPs/J/Tdwj8CVElJibTJlqQ50/6LYGu1JIZiAO0z1WRmXin0rVQ7XkUIvs0QTFs2/QWpUUcg3YdeHzEHvNpbXt6xxl1EgzrKre+M7TfOM52XeEklIjM3/wvOXrudY+iKUOhjty2vPlx4sLuBg1y06Cx2RZZlX8doUNbrVas3mvbE7cziVE5fEkz99zddks8rm+c7P64lHN6bf/01T7moKNZ7Xu0XGtPC6gc14dvBGzh9XPD8mrdIbVXac30jozyEdat9wOClUJGVlFGpW/ijkMTn1q1WHF68uVWq5pzpN/vObeoAQg/d01ufqkk/6dp9cKJs+Ib5JxuzIUqw6iphb7wLH2dY3MtOdb8kn84ob+2Mh9y2TDNEIXVHr0ijskoyH/ojsFxs++7xW6x130r63i/pwG6E9fu+O96YMX75Kxskq0bZdZQcd0F0A10ragU0bpLPg/DcwWHDw1nTF/VVjoa8lDthtrvqc1q6zhocvryobG3EsrZXOOe+6QCb0gt0fmi/J2dolm4UBFejH391yTeHyrB/KSXnDbylb4SZqMMju9M7EjGV6TTuS6yIujZVswsk6wCT8/olGeiz6lQ8fXA9BveeNVadFvsuH6l/LsjNfN7qNwIjcs5Od3D0k8QND93KCPLGwi7+6yqN2OJfTnWJjveE8dD+ySsHCMpYBBlHNGPu2W67bif9rinX4qdbU6yWMDI1XDVd5LsKygfVZy5SSJut8EJUnE7588WAKNUF6LTOdN+XQGCYX8m9/QTfotB0aVfI9XD+Kot4qcH1eHk8cut5c6zDItmuxnfGtEQeMa2LSzQnTeg9eYNqg63rDmq/8qtePl90tRpsisnAFy4vVMIxicQmSD1ZGfQQfVXWM3MnEeW8vMAnEXndc33cDOxh3+qO40djtS9HbywxXJvAeofghRxGygYYpHgEpaY57gVn8YXvhBX4tcied1Xiz6cfx3qrcI+X9qu2qVB6dMyXgQPeg1VyCa79C8S1JoGvU67YaTncbMlizxWx+B8Nisq1hctLxPxS+raa7+TLg6bkmJ5deZO6vstt9rHuqpoLWV4f00GxN7pFxaigCyjwcheNPmHzS6Vtds6vfGr/GjRrkeISfcb3uukb40Xjj4gzLvP5cylKSP1KSNyMZU/C65AIc/PogF/AFtjCTongeRl4YKYqaViNHC8uq3HA0pThOhy4KO3OHwjfJu73MpEzO+UbBBvoKSau7+0Xi7sN9Ys6MaUPcLmCOwfqlaue5SAjUivyCAGZek+viheFl6+rYKcPx5tQugVX7a0LGqvuUabBn3BwKpVfQ8gLmlM6RhTeBlRwk8FkcTnMNmYeKEf6nzafTEKOdjoUfdSzhgeGy1AG9f3J013WulWZXmsKlRTIcM8z3HV4p5DYefRBGg95RJZX9D2L4gG6UfysaLZAA/U0ECqcRtxXo5dvwruRYDNUBve7CQOqn7fGo+yB+q7bgD+vmYN1f9ptSVXosUVW6Z4VO0eWO2XOWp8liJnRudzU5RRFh5GLyprFrsZeNzd2D4gflxiFjwvYOElrKuBXWM8GKDw6vWfmk4MEy0921lbtEbJmbd9jFQc1m+AUbnLAYULy0ch9yUR1945ca4iGfx9WaVkdfrOdJKXHwlWDTTivOzRu60wXh3hgp5JxPOWdo7zD6AMiO7Po5kuxI861ttw8zSojljdp26J3PEVuLtgWQ1DfDdJUrWrvHUtOvbTp8knNpECPY8cpvk6Nex4f1WNu1qhd0UpN1IOYUPVnlt4jPo1Sx712WuUDOZn44xwGquNk2O9B5oAOCyjVqSqWz1Jy/5anLUF7B9LdkprtC1jgZvb1tHzepCZXN26c6HG5SBX0aTrxPZ/9M1jGytiqONV59Ld/iJIH3CMf6kALHQXG4X0XmIegWAxa3mfqJqVuduN+B7XfylMlmidTDOnBEmzX1GVwvkbN+0Ju1Rjv2tInl8bIf/bi0VcoTKJEHw5XQ2r1Pe+l5Q8Ic/0PMNdk4aR3otFfy5+L4JN8pugDpa5t24gb/3MzBvda+bdeazea4gWoKM+vi1VDfwjDF3+6QDwm0izMredH9gGE3+nHQPZS0QDvylHLDN0nLQpte2gDafIJ7rSkd7SpJ88No4NsC64wi7c9x1J850+iNLsN2TeGw3hhzXmoJ7k9yLJ/tolvjFi1VLxgqk13gY+gq6XuTk2Z+gjBjaMkAZyL5CENNpI5X6cpoqPNP/Al/iP42CjvzN+FAtzv2h51msF31cFwLfvbSNl0PKH2BnNlr5Is/LVhJmryqpDJYpvAAREoXIirdnaNrSvU7CKV5TR4kOzznSkRckz1WusiYf6Oe53i0JBkPq0E4WeCQ1vCTF/ORSutgCX1JMBa2smn6OuPnrJrMY420gFSPGBh0OgzQ8CzFpJtFtGAJcisMD/qwpEqHXqfFfcfK70xHbVdJz1burcJmyTXKHYB+1NzPfhT1sZWuG0ISok0CyV3iozE4EhK7R5t23Y1NmW/Atc9EO1+JVCUnhvF02uWsMt/lw4Wqpoze4wdIaMqTDH2rxpfE5poBLFiHqzf2c6WRYP2jzib6XpjUNglqjjk3Uquo6oLwLNZastjsrnCXPP90ojdeNfm57gGVMSBsdhFHG0OEL/O8V1j8Eh42ONx22rCxVqtNOL2upeZ+nsnm+opkbLPFwVxyNKm8VqF0NlSkmYusFr4xtEzvAGUqCHN8nGZC57Erai0NUNyqyXNeMInMevwb65wmmRMY1+mE69GebgfDn75FFWVUuG0HQ8+3820FjsVHhQSOQXvKbrUjXG4Y/nE2fWm3ZY4Vd8YkxacyPpLVGshMkLCF485quVytljwEs2AgIYSPPh/ku+l0Ei6vaiL6e7KVbftqnb0AgQ7LkToBJHVpKeVXUK+5vutKTTitXzg+lcLIPRAkSBnwgXPpSTigOslv5KzFtt9oDBrt5W6+X/fHD8vA1KrVqJ2/K9KETZj4QEpmFzkTDQsJUCL/F47ROBXx6cnTvp6lEID0GuKRY9kTuRsmp7BJrvimbfSgUai6hbhwOabJ+etp7Gr8S2HMHBuaAVXzvFptGK6EYzs1kVuGQmBnzmcwaWtPl18YVd+rR0EQrhe5vWPRG3D4wp/VOHr0yBc7N9jQ0i09sOsM6lzH5X7CgjfpcmHBiZjj6iTds+mzSeSqbXdvOhNfZn+cyMmMbpP6a7nm6tETMkX38riVI0sU9jZk4ejM3GiXyuH4SH4oNSqZdix9wyRjg7xluSaT2+kk4JpsWpB7qzBZhzFPaiOr8VeF1HewHIV5xN2ZD1w37OlLpmLW6w2wE0Harad42MNYPBD0j73crNYLjc7yhARTRv/SacX7nNwL8jQyu9jpVVFAa+vhFxFKN0YulJDUCHpamAz0NcW2KBzwX+3Y3cY9+9UJxyJ2S4bLiXkTOBt2aJM7TYcbeen017lr7XXjiM2zfWePzbTxxIo8xqOv7bC97my39cgNjRKREadBI2BQm4eqDA5aTdo/8nkws/ZOD0NiQUPgfigXdmW9HOeT3ugy4EJPpzV8MMfF/hbxohkXSnIVVR6axh6GoAj8T/4lPoW0jIEDxy7tAUcunOP5n5LG2A9RMFNBv7MX6Tqf5M3PQhn4K374A0mV1dOaMI2SyMjQt2Wwd9nW0x+IBW8u0SI7k7T6PfMpY0P5xjk8dobSm1DJ+acyLqZpaa2m97Ege3BpasQPEPqF23f0akdxxJND6o3DAHYLlrLMgEFtsrC7Zjh+d3TZeFKhb0K/0Rl9aleDZb5ph8OqF7xt0jlnOQmmPDGGezcffkeIyl93eZTCkZK/Y1Rg//6h/8aSiXNy5LC9wqRLxkr+Tv7dASf9GYfzwGk1Y/qU+TgajOiJh88yZo+qJK1i8vUBoCHL5OZAS4SzWOhbFmFDgeIn8PzIAUoLZ4L6MSggth8mswXf/GPq9FVKf7bhPDnVJS5+dM4cvZIWdHPSBgh4hAGJ1tJFmBbM156otTggbfQ8Pm87esXo1fvQiAI/Ts/kR6uknMBZtIZRT/htPePGDIWFu0rEZ5iDirXcJnrGDmx9lgffUdRYyRxiotmhT0c8Mw4/koZd3SRol1QTmOYSQns6aH9tG2fqcX+UMDty/KDTEbmUth3iB+w812NzrkvMDhDnjhwMbejjQ4xl1BkHMZLL9aBnG4WLvzVZ0PlcmG/VxxUH5HkOMvfWahmPbWdOx8y4A3GdJEI+tthU9MbrOgd29QkF/opBwTEeMN1tckmG2DAdSRUbRInhibOdAGl1carGozjOX5fH6217FDx0oBsR7824Tco9ZHVoJ0ET8yKzl0m9Pxl3xXjeo9cyw+PRzOAuN+EXOJ7MrcW+jl5r97TCppK7w8jsTCbGmrxpaIfkSoMWGc/ZMKEVyYDqFR+oI9CTlfhkreiaLVFrkztxsbovaXsGOpo6uKa394zJvolGdvK2C3qko9EadjYsvdUgZn0lV8uUjCiJ1Xqnc4qnZtFhzk2umPRosS+NNUYUWhpKyNtEsn+Rx+8voi+4bXbNN5G2s8WxMNAbwbxFC6czePk1kU5WTO5jIofTYZS2rgx7DqZ2LbvanndQz4mVtlS+QyF9D4M1d3iYZLWxg3F9/MxL91TJkBTiyaFo2BGZWgJhy3D5gzthsTFGvgVWGpkT7xzmbMLIieZdTpvcyr5IjrdD9OM1Y5ijb2jGvJ0ONV1qm4MokmIP09L/xqZa33/JPEsFLh9Lymen60vbKHlcsCDyaWgbc4CVaXnm9Fy/j7XQG2N98OR7I9inNy9UtJiyWZNSPUvSqxL+qg3o4cZaxmZF3gyxv0Se/FCMQzdBlTbyWD2/3Ja3MsvzXAGIFNhJfpACirlc/iAzT95BX9GcZOss7WqFIupF3sMkAzCKKGiOo5e4Q6H6AY7Z2pezrC/BkBv4TFh7yquN9YHLEX2sDy4dj5AdIyPNQb5NWuOkgkSyC9BbLr3aYKh0+cdT+WVg+cuB/eYcx7HOMjGqu+DosH5gNOH4Ldm0+jJfdkSaXLF7qA1gm9V6766/pt1mbCTtXsf5BM9gWPqp7U75JK9KJRkFSELedD4F3WzqBOQX6EF7ZO2diQDdh7k0nDAOlLs97P0+HVhhffTe375vk0yF/czLFfVX+ws409wjas1tEzqLxJcJSPqsD3rWEMNZOrHk7HVGhd6OCD+Z5wXLhY0Do7/a7AbT6eh915vvKQB76qVsKPibYx4i+gxZsHfRTkArxUpMMrZl0KPEGIKAtcyj7TKMmiNtAgeIRTAjd7DutVddX8MBk17bfXKLk8+DUgBywxIPQt7UdcaMeSY7RRK0uTrCsjTsczivLR0/ctDRp7+vHS4cGL/DrN+Jt33yM8Pdsh16eGnW70NIymD8QTwrwkCmoPAaApGhqFbF+fRrvscYh9MSXU9wYEsCacXs07kVbvSHATTG777d7tSx+9bXb+gpPleBaa5epFWWlioyzLXpzZZLbYCT9Jn8oDWdzpPURlIyEoAeZpSUeM2DxRx6tXHTR1XbPQP6OEeKwuCBNznX+nEoC0kEbyZ/ysswda2plnGSgtB+HBd/edGHA9swMGzE9ix6SBH5NUTGSCnf2y6gtMTYOozc1/91snBWUqQtLyTmhJSTzNvWBetszRSHxU0ueKu3YFt9EY7ZdNpBoIL1ZlPSyFWo7cv8LZf6tdtxYJ/gHs2vBdMgJmd7iijCxXgPnw2Ncr2AepP9cu1wmLuq/CriiiBdVeDNM+DHpL2A+spyjz5HpwWwi16hV9Hj4Sz1yHYDL/Ljm4vnxU0his1M2ARWw+li0Dy0/tDOWX6S+ne8F7jtmA8WV9leva4Mtz2R/IN5dZM1TD3fr3lrDidTM5P4bonwTSrHDpNTazsZs9G/edbfD5Bt28oOqsqnP6PeEk7jSa7ogQHY77NGj7vE4vdKOPyqpoMljD4mMC2/gePRZBu1mhLNq9cw3E7jHRwHdvyRZbnUKVs6bpLB2jaGtjIyBxI2PnrT+4YNfzOhb9eqtkuMqxqnxkky4UznxHqOdYC5zDJH9CDVShbrgY9moxbl/SuFXxyFVJ++j3XTiC0XvwY17UWTCnZ2881W19KbejrLtVvbdADrkVu0yjzdBn62cv5qctFXScygSWJZI+i2Tjnl69uDOJ5QJfNf0d0tt+MXOJ8MPadEeExpnD51amG8brfXjWh7FjooyFgKr/mijTxvtvG0VFuWLlRl4ImKTUPlZMHEPcfVS4jXuNLtw/z1tmcEbMHCew3FPU9X1sAq1Svm2YvkmN4reM7fQVwwU8g65xS6cs/85Nclrtr7A8eWCa94DfudxHf6Li7Mdq5IBmL4X1FpJoU43J9XbEuu6v7vqLSQwsg6r9jWXXcZvDaR1x0toHwmmykBxLNX+N3EiQi7/Vk8lzU+PfoPbeE0Yf7G6kSn4evpCeKfImUUBqRyJ81/zWgdiTU3yN7SzaDA7gWGIv4cKcPP3EhiScnmf5lj2svVlGI7MBo+O4H208TwtFyPYvItp7yDn1KZ9ljSVzACTOZL/z9ro1PEPV3KC6Jhzbf/H/hN6Kap2P/oH/2jS/Q/lFmNyTIFXP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"/>
          </a:p>
        </p:txBody>
      </p:sp>
      <p:sp>
        <p:nvSpPr>
          <p:cNvPr id="3" name="AutoShape 8" descr="data:image/png;base64,iVBORw0KGgoAAAANSUhEUgAAAPEAAADRCAMAAAAquaQNAAAAkFBMVEX9/f0MDAwAAAD////6+voKCgoPDw/39/cGBgbz8/P09PTq6urt7e3w8PDU1NTj4+O7u7vFxcUhISHLy8ucnJzb29uRkZF0dHRAQEC1tbV8fHzCwsLk5ORfX1+pqakWFhZVVVVFRUUxMTEnJydnZ2eUlJRvb2+kpKQ3NzdYWFiEhIRLS0tCQkIjIyOCgoIaGhrXtLIoAAAeaElEQVR4nO1diXriSA42UvnC2BzGgLmvAIEkvP/braQy4Asa6ATIbGu/nZ7pOFCyVCrp11GG8Y/+0T/6R//oH50hfPYCHk1oqGcv4XGEmp69jAeRYn7Dt+6qP67ewDP+2k2gaOmNFghNArxCsRX/CpH6vSx/gWNVmACCa1QbVdDudNbhz6/tZwibUKlYZsUklh0Y/4ljUoL1XqvEe/UhC/x2wiVUTvQnlpXh7gD47VQs2Nm/UbVxqNevyYSvS3pNB1i1d3pB0P19/BIT3bSIK7C6ZLzIaI3AtJJnLQvC38cyDjIMV2B0iQeFDdA7PtGI6W/jWBn2Iq3UxPH7RWuNvcwLMsH/bSyziK0Mx8uLDAfZ91Oh4+xha/0eorO4kmXhkjFC1YfM+zF/30bGeZZjEzqXOO7k3o+zuMUxfQmq5rS0AvGFfXybRrwkYVTg+NLGxC1YWTt30bK/ImGY5dh0TPuCiAMn+3oq8PbrOG7mbe+FAxYVn2RpywXzX4chFGR8ya3Gtg45fvM2Zo4rWY69szyg3cq+HqsC/V+HFJHlul6pB7kdYJlwFYLwUoRezsdsXOB4mzua2P34bQwb5FY7ZsIzhUSwOP8k4gwq2dfz9et2MRG+ERsHPixYXxAxzp2clbugEC9LCusptYY5R8ClDzKWt8vt+TbmHv4VCLDC/jF4MmFwMW5agpU6jC3yR1MMK2a4+dUfvDjPCoPNMRqC1SXvw+DT+IQFWHKQnX5BKQw3DPfNX9qcIW1jqCQoDswvQJPojkjCGe9jlZUmf5RJjwBMvVflWaG/ka2pGYHFmT3MmzgkdswDwCU4r1lD4+B+0C/aSzEI9IgJTvSimq2McRbUO2upFULmSSuH8trKnqaiKmi9KqaLo8wJS8b3zHOGyjkqAL2s2XrPgEeXTrlnEroVM8Nx/dyDOeAARuPQPznUKEhBJqaavSjH2TCCovtzBgen2Se3qXNXkc4P8tDIpPaSLLO/dSSTfepzlquRU+q5nfoh/S8PlpkwfE2Od1mO62dt9SaPYDbTDOE4++MX5jglOTp6IKye4Tg6JV50wJHFO3GRU+qKY72kVmdcatOC7tIu5Vgc0RMRwxsj9STiOM9wBT5ekeE84gNt8Eo5phjaSWktqX+YBj5QzYscb1+QY8zKxrSczbRW/mQ3FzMtU+4ll1QUGK7AKzpdxHEG0yDRjWtlMlY5WN6B9B7FfO5NGH5/RceaOO6mtNqyFqNGUK7VizRKbWaDRMQoZ6j5keA18b5MNYQJ03bVtsseW2dUgeHLFCnWlCw0cjHqfCrhe9pWO4vBrozhnL+Vw7aUpOqyEOfr5pQzrFgQj8gFKXnKnqfU1mHoL63URh3MnIxJ7R/Gw22U4pg0EWYOOxZFnoOM7vcwV7DKhitlDnTy7RUNlyGx4gG3BehwKhxiP/8Qux9HqNMqHrRs/9IypkfqtTzi9yqEy4QXE1br6ZosN3RsL1dtqdIypLA4d9CiynJMvuo4GL+9ZG4GT56FBH8f5EjAOK+OCrF9QHNIX/szI8sL/WJGq80WzAAmZ2OS51J1duC4SaLqxC1w6nmbQ7Y41hyRuvYw+0JI43u9nZnCN+nlNVsOOd6q1Ow/l9TRO7TIYiHuBrDulz2WpIxJo2c5D4WcD4C0F0NB1XhOls4BfEE3E9kBsRJDvW28dzoTNyh5TIG2wJ032G0Ehz99wgpy6eQ5YtwZAWxeEKbHTNkOTMI1BBjmd5/CYA+JdRvbuRQL1+xmT+I97YrhqAOLgj14ASKGT36FVZm0YMCQZYYlm5k6+NRODtZQjPVkGW7NXcS39azfeUW/GjPgo7nvVsl65Q21EcIRhYavnIzJiOeSFMug1VmOmhD6L7eLmbMsUv3VLKuG8OGYPzX3eddD5bAejiCCZjCGN6ydg4GfRkqAnLTfUAnrRUU8OWUl5Yj5mhmLPPMF2+42KuPlmkaU8tJYHRlci+1S7qkMTxRN5vzpfMEi7PzacNVkCFi9HMeC1KQL583PKC9h2rTTTKyfdjA5f/6RrxIKPMSBYo7x9Uy1VGaluYGCt4V83KZDhHT5osr1GvBHtO0avcnqazbIYCYbwYVoUckzbIxT+ziH5+XhvinWiOPIfU2OM5vQschH8suwgDTHFbDS1lw6hlLkgIe+z1pdiDdfgk7wpMnRzi4uqzZUtI/TB9gq5V8q4zPXPNBAwyZmvReMIJjwqJOcX2tAFBU5VhgFKd03wU1/QLZ8z2SgAG154uVslqYUjGnCF8C0BLetA/QtivB1NJgFP7L4ZlLbWPVf71A6EKZBPeIpnzoTioG5NZcT0nxyLzJxVRbch0VN0sjqBSOmA2XzqGS6ivCjkq4X0/JiDglhpNKwRjbVJCc1hyHfz/C39UVny+9gsywUzqMtcrQcAHYgd1mwLs3xqVjxmxkWnYnWq+X2GzqM0hyTiEvr7Pw9B4qCcZgZXJ5XcnS4rD80DtxvyJRRCzpSE/cddetsubRFsugo3ZRKJwSuRgs3jPpkwghVbxyzGRZ7Jpe4ul8jyRMmWvRg+g3Zd04W6VCfvY/S1Cfa9gcslmN8j/eZRBIXpKaKu6BXvYhbkot9n0XDCEadFrQs6NXYI/y7U4/c4nA1EYWZx3hml2B1B1UM+KH0NuejOOV7Xiz4IFZ9Usx9/w6EAN1G3HBbDm06i9T6r+Fgsn921Bg36upMyoQjoPFsU8cxR7xHtUeVMXrwfrHsFI01vROTrF/njiXSy6YvI0cXvlrfAqqoxO6fq+9BD94BesNNlH6I1nGEiwT2Pf/yUTV3AqKY7KPcrJcY04uai/XcBW9dG4uw1K0kUzFQbEvZG1Q4g0E9yCfWVqeae6sYY6Z+XVEkwuqQsFwoP/8TcRFZgitqe03BGar7Cz6lANxrjOtGEKoziu2ua5ib+pHp+nPgQv+b9PmmQq+WfeNiT2VzpsVnQnfZcgaD+1szyEWK3/ndbeBDNc9kfIsvIhMWO1BeKiOkPC63TrF8W/kP7bmv0xFo8gkJjgON8+1YlwkxnEsChSMF5vtahcPBAe0zpcng3PcjVmdgpcFDeL9lrezTqmUOSSOuR3f6nMoYtjJY5nWd4iqba+SvP/sol9Vc3UlV9gHKq67zHJtO64zR+SNFkMNs/jj3RC/DsL+GiWKTdnhnv51bbHKLvdjJXfJNPiw2hbIpkwu37+FYIJBsvd51MlZT2CRogHz5OfMrFUDZhAWE5TWQZ79sAwWG+Vuju7yvPNZMh3wR2iv5YOXTyrsjcoKItpfGhriTbKcy7MIbTyeuRMo1g8sHbe7ysvO1oxY3Euc2ZclZQo/Ul+KbvjXWF3s0cxgJtwrd2Ecg9Sf50jitLPeYazrqsvXSFAGPg2MVFv+JtUE9D7Qr7aZFo3c2mJcYdvNdrBZv+r9a45Hjjzs2MgatvMKQHQLr6CMzX1XS26IYlTFeN8cSPVxyPlY5jrk1+8Z1IhYOJ1no5XklpaSMr9IdcugaQKMV2BQBO2VYEJsA+EOznzQ158r4zNtVEfNJgGSV/TtEPMoNfDh81lL2rsKv3pwjnkaJm6QMb7m4PPWEHP5xbo7MXWV8Kh20pFZ5+6wGjhBK+D10P/DMPfbGoNeFsowKbe7OeXdalCQvYz6Lbz9S6M19FBd6swnkTwqLNe8nhVHoJ0V6lvPpqZIT5aILwAGKF2XV8Ubn4/RZ+RYcvcib1YV0JT/U40DOoo7VsZV4kSTmz+BmL1YApWz9gbgqN65Sf5ZaOAWWs20411Bh+tKJLHCmrWMprcXB0bRRLSz3/OqVHPVmEhKLfCuwv3/WUUnPiXl7QwJiud1KPs/J/Tdwj8CVElJibTJlqQ50/6LYGu1JIZiAO0z1WRmXin0rVQ7XkUIvs0QTFs2/QWpUUcg3YdeHzEHvNpbXt6xxl1EgzrKre+M7TfOM52XeEklIjM3/wvOXrudY+iKUOhjty2vPlx4sLuBg1y06Cx2RZZlX8doUNbrVas3mvbE7cziVE5fEkz99zddks8rm+c7P64lHN6bf/01T7moKNZ7Xu0XGtPC6gc14dvBGzh9XPD8mrdIbVXac30jozyEdat9wOClUJGVlFGpW/ijkMTn1q1WHF68uVWq5pzpN/vObeoAQg/d01ufqkk/6dp9cKJs+Ib5JxuzIUqw6iphb7wLH2dY3MtOdb8kn84ob+2Mh9y2TDNEIXVHr0ijskoyH/ojsFxs++7xW6x130r63i/pwG6E9fu+O96YMX75Kxskq0bZdZQcd0F0A10ragU0bpLPg/DcwWHDw1nTF/VVjoa8lDthtrvqc1q6zhocvryobG3EsrZXOOe+6QCb0gt0fmi/J2dolm4UBFejH391yTeHyrB/KSXnDbylb4SZqMMju9M7EjGV6TTuS6yIujZVswsk6wCT8/olGeiz6lQ8fXA9BveeNVadFvsuH6l/LsjNfN7qNwIjcs5Od3D0k8QND93KCPLGwi7+6yqN2OJfTnWJjveE8dD+ySsHCMpYBBlHNGPu2W67bif9rinX4qdbU6yWMDI1XDVd5LsKygfVZy5SSJut8EJUnE7588WAKNUF6LTOdN+XQGCYX8m9/QTfotB0aVfI9XD+Kot4qcH1eHk8cut5c6zDItmuxnfGtEQeMa2LSzQnTeg9eYNqg63rDmq/8qtePl90tRpsisnAFy4vVMIxicQmSD1ZGfQQfVXWM3MnEeW8vMAnEXndc33cDOxh3+qO40djtS9HbywxXJvAeofghRxGygYYpHgEpaY57gVn8YXvhBX4tcied1Xiz6cfx3qrcI+X9qu2qVB6dMyXgQPeg1VyCa79C8S1JoGvU67YaTncbMlizxWx+B8Nisq1hctLxPxS+raa7+TLg6bkmJ5deZO6vstt9rHuqpoLWV4f00GxN7pFxaigCyjwcheNPmHzS6Vtds6vfGr/GjRrkeISfcb3uukb40Xjj4gzLvP5cylKSP1KSNyMZU/C65AIc/PogF/AFtjCTongeRl4YKYqaViNHC8uq3HA0pThOhy4KO3OHwjfJu73MpEzO+UbBBvoKSau7+0Xi7sN9Ys6MaUPcLmCOwfqlaue5SAjUivyCAGZek+viheFl6+rYKcPx5tQugVX7a0LGqvuUabBn3BwKpVfQ8gLmlM6RhTeBlRwk8FkcTnMNmYeKEf6nzafTEKOdjoUfdSzhgeGy1AG9f3J013WulWZXmsKlRTIcM8z3HV4p5DYefRBGg95RJZX9D2L4gG6UfysaLZAA/U0ECqcRtxXo5dvwruRYDNUBve7CQOqn7fGo+yB+q7bgD+vmYN1f9ptSVXosUVW6Z4VO0eWO2XOWp8liJnRudzU5RRFh5GLyprFrsZeNzd2D4gflxiFjwvYOElrKuBXWM8GKDw6vWfmk4MEy0921lbtEbJmbd9jFQc1m+AUbnLAYULy0ch9yUR1945ca4iGfx9WaVkdfrOdJKXHwlWDTTivOzRu60wXh3hgp5JxPOWdo7zD6AMiO7Po5kuxI861ttw8zSojljdp26J3PEVuLtgWQ1DfDdJUrWrvHUtOvbTp8knNpECPY8cpvk6Nex4f1WNu1qhd0UpN1IOYUPVnlt4jPo1Sx712WuUDOZn44xwGquNk2O9B5oAOCyjVqSqWz1Jy/5anLUF7B9LdkprtC1jgZvb1tHzepCZXN26c6HG5SBX0aTrxPZ/9M1jGytiqONV59Ld/iJIH3CMf6kALHQXG4X0XmIegWAxa3mfqJqVuduN+B7XfylMlmidTDOnBEmzX1GVwvkbN+0Ju1Rjv2tInl8bIf/bi0VcoTKJEHw5XQ2r1Pe+l5Q8Ic/0PMNdk4aR3otFfy5+L4JN8pugDpa5t24gb/3MzBvda+bdeazea4gWoKM+vi1VDfwjDF3+6QDwm0izMredH9gGE3+nHQPZS0QDvylHLDN0nLQpte2gDafIJ7rSkd7SpJ88No4NsC64wi7c9x1J850+iNLsN2TeGw3hhzXmoJ7k9yLJ/tolvjFi1VLxgqk13gY+gq6XuTk2Z+gjBjaMkAZyL5CENNpI5X6cpoqPNP/Al/iP42CjvzN+FAtzv2h51msF31cFwLfvbSNl0PKH2BnNlr5Is/LVhJmryqpDJYpvAAREoXIirdnaNrSvU7CKV5TR4kOzznSkRckz1WusiYf6Oe53i0JBkPq0E4WeCQ1vCTF/ORSutgCX1JMBa2smn6OuPnrJrMY420gFSPGBh0OgzQ8CzFpJtFtGAJcisMD/qwpEqHXqfFfcfK70xHbVdJz1burcJmyTXKHYB+1NzPfhT1sZWuG0ISok0CyV3iozE4EhK7R5t23Y1NmW/Atc9EO1+JVCUnhvF02uWsMt/lw4Wqpoze4wdIaMqTDH2rxpfE5poBLFiHqzf2c6WRYP2jzib6XpjUNglqjjk3Uquo6oLwLNZastjsrnCXPP90ojdeNfm57gGVMSBsdhFHG0OEL/O8V1j8Eh42ONx22rCxVqtNOL2upeZ+nsnm+opkbLPFwVxyNKm8VqF0NlSkmYusFr4xtEzvAGUqCHN8nGZC57Erai0NUNyqyXNeMInMevwb65wmmRMY1+mE69GebgfDn75FFWVUuG0HQ8+3820FjsVHhQSOQXvKbrUjXG4Y/nE2fWm3ZY4Vd8YkxacyPpLVGshMkLCF485quVytljwEs2AgIYSPPh/ku+l0Ei6vaiL6e7KVbftqnb0AgQ7LkToBJHVpKeVXUK+5vutKTTitXzg+lcLIPRAkSBnwgXPpSTigOslv5KzFtt9oDBrt5W6+X/fHD8vA1KrVqJ2/K9KETZj4QEpmFzkTDQsJUCL/F47ROBXx6cnTvp6lEID0GuKRY9kTuRsmp7BJrvimbfSgUai6hbhwOabJ+etp7Gr8S2HMHBuaAVXzvFptGK6EYzs1kVuGQmBnzmcwaWtPl18YVd+rR0EQrhe5vWPRG3D4wp/VOHr0yBc7N9jQ0i09sOsM6lzH5X7CgjfpcmHBiZjj6iTds+mzSeSqbXdvOhNfZn+cyMmMbpP6a7nm6tETMkX38riVI0sU9jZk4ejM3GiXyuH4SH4oNSqZdix9wyRjg7xluSaT2+kk4JpsWpB7qzBZhzFPaiOr8VeF1HewHIV5xN2ZD1w37OlLpmLW6w2wE0Harad42MNYPBD0j73crNYLjc7yhARTRv/SacX7nNwL8jQyu9jpVVFAa+vhFxFKN0YulJDUCHpamAz0NcW2KBzwX+3Y3cY9+9UJxyJ2S4bLiXkTOBt2aJM7TYcbeen017lr7XXjiM2zfWePzbTxxIo8xqOv7bC97my39cgNjRKREadBI2BQm4eqDA5aTdo/8nkws/ZOD0NiQUPgfigXdmW9HOeT3ugy4EJPpzV8MMfF/hbxohkXSnIVVR6axh6GoAj8T/4lPoW0jIEDxy7tAUcunOP5n5LG2A9RMFNBv7MX6Tqf5M3PQhn4K374A0mV1dOaMI2SyMjQt2Wwd9nW0x+IBW8u0SI7k7T6PfMpY0P5xjk8dobSm1DJ+acyLqZpaa2m97Ege3BpasQPEPqF23f0akdxxJND6o3DAHYLlrLMgEFtsrC7Zjh+d3TZeFKhb0K/0Rl9aleDZb5ph8OqF7xt0jlnOQmmPDGGezcffkeIyl93eZTCkZK/Y1Rg//6h/8aSiXNy5LC9wqRLxkr+Tv7dASf9GYfzwGk1Y/qU+TgajOiJh88yZo+qJK1i8vUBoCHL5OZAS4SzWOhbFmFDgeIn8PzIAUoLZ4L6MSggth8mswXf/GPq9FVKf7bhPDnVJS5+dM4cvZIWdHPSBgh4hAGJ1tJFmBbM156otTggbfQ8Pm87esXo1fvQiAI/Ts/kR6uknMBZtIZRT/htPePGDIWFu0rEZ5iDirXcJnrGDmx9lgffUdRYyRxiotmhT0c8Mw4/koZd3SRol1QTmOYSQns6aH9tG2fqcX+UMDty/KDTEbmUth3iB+w812NzrkvMDhDnjhwMbejjQ4xl1BkHMZLL9aBnG4WLvzVZ0PlcmG/VxxUH5HkOMvfWahmPbWdOx8y4A3GdJEI+tthU9MbrOgd29QkF/opBwTEeMN1tckmG2DAdSRUbRInhibOdAGl1carGozjOX5fH6217FDx0oBsR7824Tco9ZHVoJ0ET8yKzl0m9Pxl3xXjeo9cyw+PRzOAuN+EXOJ7MrcW+jl5r97TCppK7w8jsTCbGmrxpaIfkSoMWGc/ZMKEVyYDqFR+oI9CTlfhkreiaLVFrkztxsbovaXsGOpo6uKa394zJvolGdvK2C3qko9EadjYsvdUgZn0lV8uUjCiJ1Xqnc4qnZtFhzk2umPRosS+NNUYUWhpKyNtEsn+Rx+8voi+4bXbNN5G2s8WxMNAbwbxFC6czePk1kU5WTO5jIofTYZS2rgx7DqZ2LbvanndQz4mVtlS+QyF9D4M1d3iYZLWxg3F9/MxL91TJkBTiyaFo2BGZWgJhy3D5gzthsTFGvgVWGpkT7xzmbMLIieZdTpvcyr5IjrdD9OM1Y5ijb2jGvJ0ONV1qm4MokmIP09L/xqZa33/JPEsFLh9Lymen60vbKHlcsCDyaWgbc4CVaXnm9Fy/j7XQG2N98OR7I9inNy9UtJiyWZNSPUvSqxL+qg3o4cZaxmZF3gyxv0Se/FCMQzdBlTbyWD2/3Ja3MsvzXAGIFNhJfpACirlc/iAzT95BX9GcZOss7WqFIupF3sMkAzCKKGiOo5e4Q6H6AY7Z2pezrC/BkBv4TFh7yquN9YHLEX2sDy4dj5AdIyPNQb5NWuOkgkSyC9BbLr3aYKh0+cdT+WVg+cuB/eYcx7HOMjGqu+DosH5gNOH4Ldm0+jJfdkSaXLF7qA1gm9V6766/pt1mbCTtXsf5BM9gWPqp7U75JK9KJRkFSELedD4F3WzqBOQX6EF7ZO2diQDdh7k0nDAOlLs97P0+HVhhffTe375vk0yF/czLFfVX+ws409wjas1tEzqLxJcJSPqsD3rWEMNZOrHk7HVGhd6OCD+Z5wXLhY0Do7/a7AbT6eh915vvKQB76qVsKPibYx4i+gxZsHfRTkArxUpMMrZl0KPEGIKAtcyj7TKMmiNtAgeIRTAjd7DutVddX8MBk17bfXKLk8+DUgBywxIPQt7UdcaMeSY7RRK0uTrCsjTsczivLR0/ctDRp7+vHS4cGL/DrN+Jt33yM8Pdsh16eGnW70NIymD8QTwrwkCmoPAaApGhqFbF+fRrvscYh9MSXU9wYEsCacXs07kVbvSHATTG777d7tSx+9bXb+gpPleBaa5epFWWlioyzLXpzZZLbYCT9Jn8oDWdzpPURlIyEoAeZpSUeM2DxRx6tXHTR1XbPQP6OEeKwuCBNznX+nEoC0kEbyZ/ysswda2plnGSgtB+HBd/edGHA9swMGzE9ix6SBH5NUTGSCnf2y6gtMTYOozc1/91snBWUqQtLyTmhJSTzNvWBetszRSHxU0ueKu3YFt9EY7ZdNpBoIL1ZlPSyFWo7cv8LZf6tdtxYJ/gHs2vBdMgJmd7iijCxXgPnw2Ncr2AepP9cu1wmLuq/CriiiBdVeDNM+DHpL2A+spyjz5HpwWwi16hV9Hj4Sz1yHYDL/Ljm4vnxU0his1M2ARWw+li0Dy0/tDOWX6S+ne8F7jtmA8WV9leva4Mtz2R/IN5dZM1TD3fr3lrDidTM5P4bonwTSrHDpNTazsZs9G/edbfD5Bt28oOqsqnP6PeEk7jSa7ogQHY77NGj7vE4vdKOPyqpoMljD4mMC2/gePRZBu1mhLNq9cw3E7jHRwHdvyRZbnUKVs6bpLB2jaGtjIyBxI2PnrT+4YNfzOhb9eqtkuMqxqnxkky4UznxHqOdYC5zDJH9CDVShbrgY9moxbl/SuFXxyFVJ++j3XTiC0XvwY17UWTCnZ2881W19KbejrLtVvbdADrkVu0yjzdBn62cv5qctFXScygSWJZI+i2Tjnl69uDOJ5QJfNf0d0tt+MXOJ8MPadEeExpnD51amG8brfXjWh7FjooyFgKr/mijTxvtvG0VFuWLlRl4ImKTUPlZMHEPcfVS4jXuNLtw/z1tmcEbMHCew3FPU9X1sAq1Svm2YvkmN4reM7fQVwwU8g65xS6cs/85Nclrtr7A8eWCa94DfudxHf6Li7Mdq5IBmL4X1FpJoU43J9XbEuu6v7vqLSQwsg6r9jWXXcZvDaR1x0toHwmmykBxLNX+N3EiQi7/Vk8lzU+PfoPbeE0Yf7G6kSn4evpCeKfImUUBqRyJ81/zWgdiTU3yN7SzaDA7gWGIv4cKcPP3EhiScnmf5lj2svVlGI7MBo+O4H208TwtFyPYvItp7yDn1KZ9ljSVzACTOZL/z9ro1PEPV3KC6Jhzbf/H/hN6Kap2P/oH/2jS/Q/lFmNyTIFXPUAAAAASUVORK5CYII="/>
          <p:cNvSpPr>
            <a:spLocks noChangeAspect="1" noChangeArrowheads="1"/>
          </p:cNvSpPr>
          <p:nvPr/>
        </p:nvSpPr>
        <p:spPr bwMode="auto">
          <a:xfrm>
            <a:off x="6323765" y="3763818"/>
            <a:ext cx="5491246" cy="549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0"/>
            <a:ext cx="5562600" cy="39325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0834" y="1171223"/>
            <a:ext cx="1219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latinLnBrk="1" hangingPunct="0"/>
            <a:r>
              <a:rPr lang="en" sz="6000" b="0" i="0" u="none">
                <a:solidFill>
                  <a:srgbClr val="000000"/>
                </a:solidFill>
              </a:rPr>
              <a:t>WHERE DO YOU FIND BENEFICIARIES?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8376" y="4928462"/>
            <a:ext cx="9072997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" b="0" i="0" u="none">
                <a:solidFill>
                  <a:srgbClr val="000000"/>
                </a:solidFill>
              </a:rPr>
              <a:t>https://www.armastanaidata.ee/</a:t>
            </a:r>
            <a:endParaRPr kumimoji="0" lang="en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2549" y="9793860"/>
            <a:ext cx="7756932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" b="0" i="0" u="none">
                <a:solidFill>
                  <a:srgbClr val="000000"/>
                </a:solidFill>
              </a:rPr>
              <a:t>http://www.servethecity.ee/</a:t>
            </a:r>
            <a:endParaRPr kumimoji="0" lang="en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540" y="3026513"/>
            <a:ext cx="10882787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" sz="5000" b="1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If the staff needs inspiration:</a:t>
            </a:r>
            <a:endParaRPr kumimoji="0" lang="en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8385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4294967295"/>
          </p:nvPr>
        </p:nvSpPr>
        <p:spPr>
          <a:xfrm>
            <a:off x="2295048" y="11881148"/>
            <a:ext cx="40476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4000">
                <a:solidFill>
                  <a:srgbClr val="FFFFFF"/>
                </a:solidFill>
              </a:rPr>
              <a:t>12</a:t>
            </a:fld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3103311" y="802829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://logonoid.com/images/swedbank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599" y="11721781"/>
            <a:ext cx="5231434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4599" y="3114992"/>
            <a:ext cx="22843309" cy="93358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none" dirty="0">
                <a:solidFill>
                  <a:srgbClr val="000000"/>
                </a:solidFill>
              </a:rPr>
              <a:t>A day off can be given at any time of the year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none" dirty="0">
                <a:solidFill>
                  <a:srgbClr val="000000"/>
                </a:solidFill>
              </a:rPr>
              <a:t>A team may also do good on a weekend or during a national holiday </a:t>
            </a: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" b="0" i="0" u="none" dirty="0">
                <a:solidFill>
                  <a:srgbClr val="000000"/>
                </a:solidFill>
              </a:rPr>
              <a:t>    and the day off will be used later upon agreement with the manager – this way it will be easier to adjust it with the working time calendar </a:t>
            </a:r>
            <a:endParaRPr lang="en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none" dirty="0">
                <a:solidFill>
                  <a:srgbClr val="000000"/>
                </a:solidFill>
              </a:rPr>
              <a:t>Also, several days off can be granted upon request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none" dirty="0">
                <a:solidFill>
                  <a:srgbClr val="000000"/>
                </a:solidFill>
              </a:rPr>
              <a:t>There may be one large team instead of several teams (e.g. one common bee day within the entire organisation)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none" dirty="0">
                <a:solidFill>
                  <a:srgbClr val="000000"/>
                </a:solidFill>
              </a:rPr>
              <a:t>To cover the costs, pocket money or other available resources within </a:t>
            </a: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" b="0" i="0" u="none" dirty="0">
                <a:solidFill>
                  <a:srgbClr val="000000"/>
                </a:solidFill>
              </a:rPr>
              <a:t>the organisation can be allocated</a:t>
            </a:r>
            <a:endParaRPr lang="en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none" dirty="0">
                <a:solidFill>
                  <a:srgbClr val="000000"/>
                </a:solidFill>
              </a:rPr>
              <a:t>Traditional time donations by an organisation can also be added to the initiative 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4600" y="1162066"/>
            <a:ext cx="2264410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" sz="6000" b="0" i="0" u="none">
                <a:solidFill>
                  <a:srgbClr val="000000"/>
                </a:solidFill>
              </a:rPr>
              <a:t>ADJUST THE INITIATIVE TO SUIT YOUR</a:t>
            </a: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" sz="6000" b="0" i="0" u="none">
                <a:solidFill>
                  <a:srgbClr val="000000"/>
                </a:solidFill>
              </a:rPr>
              <a:t>ORGANISATION </a:t>
            </a:r>
            <a:endParaRPr kumimoji="0" lang="en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900" y="0"/>
            <a:ext cx="5212100" cy="36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9312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 rtl="0">
              <a:defRPr sz="1800"/>
            </a:pPr>
            <a:r>
              <a:rPr lang="en" sz="4800" b="0" i="0" u="none"/>
              <a:t>Assistance in all matters can be obtained from: </a:t>
            </a:r>
            <a:r>
              <a:rPr lang="en" sz="4800"/>
              <a:t/>
            </a:r>
            <a:br>
              <a:rPr lang="en" sz="4800"/>
            </a:br>
            <a:r>
              <a:rPr lang="en" sz="4800" b="0" i="0" u="none"/>
              <a:t>Liisi Maria Muuli</a:t>
            </a:r>
            <a:r>
              <a:rPr lang="en" sz="4800"/>
              <a:t/>
            </a:r>
            <a:br>
              <a:rPr lang="en" sz="4800"/>
            </a:br>
            <a:r>
              <a:rPr lang="en" sz="4800" b="0" i="0" u="none"/>
              <a:t>phone: 56 21 78 87</a:t>
            </a:r>
            <a:r>
              <a:rPr lang="en" sz="4800"/>
              <a:t/>
            </a:r>
            <a:br>
              <a:rPr lang="en" sz="4800"/>
            </a:br>
            <a:r>
              <a:rPr lang="en" sz="4800" b="0" i="0" u="none"/>
              <a:t>e-mail: </a:t>
            </a:r>
            <a:r>
              <a:rPr lang="en" sz="4800" b="0" i="0" u="none">
                <a:hlinkClick r:id="rId2"/>
              </a:rPr>
              <a:t>liisi@employers.ee</a:t>
            </a:r>
            <a:r>
              <a:rPr lang="en" sz="4800" b="0" i="0" u="none"/>
              <a:t> </a:t>
            </a:r>
            <a:endParaRPr sz="48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4294967295"/>
          </p:nvPr>
        </p:nvSpPr>
        <p:spPr>
          <a:xfrm>
            <a:off x="2295048" y="11881148"/>
            <a:ext cx="40476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4000">
                <a:solidFill>
                  <a:srgbClr val="FFFFFF"/>
                </a:solidFill>
              </a:rPr>
              <a:t>2</a:t>
            </a:fld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7" name="Shape 27"/>
          <p:cNvSpPr/>
          <p:nvPr/>
        </p:nvSpPr>
        <p:spPr>
          <a:xfrm>
            <a:off x="20320001" y="990600"/>
            <a:ext cx="546628" cy="530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21933641" y="802829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3103311" y="802829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://logonoid.com/images/swedbank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599" y="11721781"/>
            <a:ext cx="5231434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9167" y="1104653"/>
            <a:ext cx="149733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" sz="60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IDEA</a:t>
            </a:r>
            <a:endParaRPr kumimoji="0" lang="en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9167" y="4167118"/>
            <a:ext cx="12642329" cy="62581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none" dirty="0">
                <a:solidFill>
                  <a:srgbClr val="000000"/>
                </a:solidFill>
              </a:rPr>
              <a:t>Employers give their employees </a:t>
            </a:r>
            <a:endParaRPr lang="en" dirty="0">
              <a:solidFill>
                <a:srgbClr val="000000"/>
              </a:solidFill>
            </a:endParaRP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" b="0" i="0" u="none" dirty="0">
                <a:solidFill>
                  <a:srgbClr val="000000"/>
                </a:solidFill>
              </a:rPr>
              <a:t>    one paid day off per year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Employees use the day off </a:t>
            </a:r>
            <a:r>
              <a:rPr lang="en" b="0" i="0" u="none" dirty="0">
                <a:solidFill>
                  <a:srgbClr val="000000"/>
                </a:solidFill>
              </a:rPr>
              <a:t>for doing good </a:t>
            </a:r>
            <a:r>
              <a:rPr kumimoji="0" lang="en" sz="5000" b="0" i="0" u="sng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in teams</a:t>
            </a:r>
          </a:p>
          <a:p>
            <a:pPr marL="685800" indent="-685800" algn="l" rtl="0" latinLnBrk="1" hangingPunct="0">
              <a:buFont typeface="Arial" panose="020B0604020202020204" pitchFamily="34" charset="0"/>
              <a:buChar char="•"/>
            </a:pPr>
            <a:endParaRPr lang="en" dirty="0">
              <a:solidFill>
                <a:srgbClr val="000000"/>
              </a:solidFill>
            </a:endParaRPr>
          </a:p>
          <a:p>
            <a:pPr marL="685800" indent="-685800" algn="l" rtl="0" latinLnBrk="1" hangingPunct="0">
              <a:buFont typeface="Arial" panose="020B0604020202020204" pitchFamily="34" charset="0"/>
              <a:buChar char="•"/>
            </a:pPr>
            <a:r>
              <a:rPr lang="en" b="0" i="0" u="none" dirty="0">
                <a:solidFill>
                  <a:srgbClr val="000000"/>
                </a:solidFill>
              </a:rPr>
              <a:t>A simple and flexible model for starting a charity or adding </a:t>
            </a:r>
            <a:r>
              <a:rPr lang="en" b="0" i="0" u="none" dirty="0" smtClean="0">
                <a:solidFill>
                  <a:srgbClr val="000000"/>
                </a:solidFill>
              </a:rPr>
              <a:t>to</a:t>
            </a:r>
            <a:r>
              <a:rPr lang="et-EE" b="0" i="0" u="none" dirty="0" smtClean="0">
                <a:solidFill>
                  <a:srgbClr val="000000"/>
                </a:solidFill>
              </a:rPr>
              <a:t> </a:t>
            </a:r>
            <a:r>
              <a:rPr lang="en" b="0" i="0" u="none" dirty="0" smtClean="0">
                <a:solidFill>
                  <a:srgbClr val="000000"/>
                </a:solidFill>
              </a:rPr>
              <a:t>current </a:t>
            </a:r>
            <a:r>
              <a:rPr lang="en" b="0" i="0" u="none" dirty="0">
                <a:solidFill>
                  <a:srgbClr val="000000"/>
                </a:solidFill>
              </a:rPr>
              <a:t>activities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0"/>
            <a:ext cx="5562600" cy="3932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4011" y="4126211"/>
            <a:ext cx="9487113" cy="632474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4294967295"/>
          </p:nvPr>
        </p:nvSpPr>
        <p:spPr>
          <a:xfrm>
            <a:off x="2295048" y="11881148"/>
            <a:ext cx="40476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4000">
                <a:solidFill>
                  <a:srgbClr val="FFFFFF"/>
                </a:solidFill>
              </a:rPr>
              <a:t>3</a:t>
            </a:fld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://logonoid.com/images/swedbank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599" y="11721781"/>
            <a:ext cx="5231434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2068" y="1902692"/>
            <a:ext cx="1507855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" sz="6000" b="0" i="0" u="none">
                <a:solidFill>
                  <a:srgbClr val="000000"/>
                </a:solidFill>
              </a:rPr>
              <a:t>	OBJECTIVE</a:t>
            </a:r>
            <a:r>
              <a:rPr kumimoji="0" lang="en" sz="60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2068" y="3860599"/>
            <a:ext cx="22805232" cy="856644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sng" dirty="0">
                <a:solidFill>
                  <a:srgbClr val="000000"/>
                </a:solidFill>
              </a:rPr>
              <a:t>improve </a:t>
            </a:r>
            <a:r>
              <a:rPr kumimoji="0" lang="en" sz="5000" b="0" i="0" u="sng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charity culture in Estonia </a:t>
            </a:r>
          </a:p>
          <a:p>
            <a:pPr algn="l" rtl="0" latinLnBrk="1" hangingPunct="0"/>
            <a:r>
              <a:rPr lang="en" b="0" i="0" u="none" dirty="0">
                <a:solidFill>
                  <a:srgbClr val="000000"/>
                </a:solidFill>
              </a:rPr>
              <a:t> 	 – </a:t>
            </a:r>
            <a:r>
              <a:rPr kumimoji="0" lang="en" sz="5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</a:t>
            </a:r>
            <a:r>
              <a:rPr lang="en" b="0" i="0" u="none" dirty="0">
                <a:solidFill>
                  <a:srgbClr val="000000"/>
                </a:solidFill>
              </a:rPr>
              <a:t>onated time may have even higher value for the beneficiary than money</a:t>
            </a:r>
          </a:p>
          <a:p>
            <a:pPr algn="l" rtl="0" latinLnBrk="1" hangingPunct="0"/>
            <a:endParaRPr lang="en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sng" dirty="0">
                <a:solidFill>
                  <a:srgbClr val="000000"/>
                </a:solidFill>
              </a:rPr>
              <a:t>introduce to the public the role of the private sector in society</a:t>
            </a:r>
            <a:endParaRPr lang="en" u="sng" dirty="0">
              <a:solidFill>
                <a:srgbClr val="000000"/>
              </a:solidFill>
            </a:endParaRPr>
          </a:p>
          <a:p>
            <a:pPr lvl="1" indent="0" algn="l" rtl="0" latinLnBrk="1" hangingPunct="0"/>
            <a:r>
              <a:rPr lang="en" b="0" i="0" u="none" dirty="0">
                <a:solidFill>
                  <a:srgbClr val="000000"/>
                </a:solidFill>
              </a:rPr>
              <a:t>     – employers as taxpayers maintain the society, but in addition make their contribution even where it is not mandatory </a:t>
            </a:r>
          </a:p>
          <a:p>
            <a:pPr lvl="1" indent="0" algn="l" rtl="0" latinLnBrk="1" hangingPunct="0"/>
            <a:endParaRPr lang="en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sng" dirty="0">
                <a:solidFill>
                  <a:srgbClr val="000000"/>
                </a:solidFill>
              </a:rPr>
              <a:t>unite varied employers with initiatives throughout Estonia</a:t>
            </a:r>
            <a:r>
              <a:rPr lang="en" b="0" i="0" u="none" dirty="0">
                <a:solidFill>
                  <a:srgbClr val="000000"/>
                </a:solidFill>
              </a:rPr>
              <a:t> </a:t>
            </a: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" b="0" i="0" u="none" dirty="0">
                <a:solidFill>
                  <a:srgbClr val="000000"/>
                </a:solidFill>
              </a:rPr>
              <a:t>    – charity is not just the preserve of large enterprises; instead, donating time is something </a:t>
            </a:r>
            <a:r>
              <a:rPr lang="en" b="0" i="0" u="none" dirty="0" smtClean="0">
                <a:solidFill>
                  <a:srgbClr val="000000"/>
                </a:solidFill>
              </a:rPr>
              <a:t>that </a:t>
            </a:r>
            <a:r>
              <a:rPr lang="en" b="0" i="0" u="none" dirty="0">
                <a:solidFill>
                  <a:srgbClr val="000000"/>
                </a:solidFill>
              </a:rPr>
              <a:t>can be accomplished by most employers.</a:t>
            </a:r>
          </a:p>
          <a:p>
            <a:pPr marL="685800" lvl="6" indent="-685800" algn="l" rtl="0" latinLnBrk="1" hangingPunct="0">
              <a:buFont typeface="Arial" panose="020B0604020202020204" pitchFamily="34" charset="0"/>
              <a:buChar char="•"/>
            </a:pPr>
            <a:endParaRPr kumimoji="0" lang="en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0"/>
            <a:ext cx="5562600" cy="39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0436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4294967295"/>
          </p:nvPr>
        </p:nvSpPr>
        <p:spPr>
          <a:xfrm>
            <a:off x="2295048" y="11881148"/>
            <a:ext cx="40476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4000">
                <a:solidFill>
                  <a:srgbClr val="FFFFFF"/>
                </a:solidFill>
              </a:rPr>
              <a:t>4</a:t>
            </a:fld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3103311" y="802829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://logonoid.com/images/swedbank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599" y="11721781"/>
            <a:ext cx="5231434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4600" y="4653872"/>
            <a:ext cx="11680092" cy="62581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none">
                <a:solidFill>
                  <a:srgbClr val="000000"/>
                </a:solidFill>
              </a:rPr>
              <a:t>Swedbank tested the concept in 2015. The test was a success and became a tradition.</a:t>
            </a:r>
            <a:endParaRPr lang="en" dirty="0">
              <a:solidFill>
                <a:srgbClr val="000000"/>
              </a:solidFill>
            </a:endParaRPr>
          </a:p>
          <a:p>
            <a:pPr marL="685800" indent="-685800" algn="l" rtl="0" latinLnBrk="1" hangingPunct="0">
              <a:buFont typeface="Arial" panose="020B0604020202020204" pitchFamily="34" charset="0"/>
              <a:buChar char="•"/>
            </a:pPr>
            <a:r>
              <a:rPr lang="en" b="0" i="0" u="none">
                <a:solidFill>
                  <a:srgbClr val="000000"/>
                </a:solidFill>
              </a:rPr>
              <a:t>In the first year, 1100 employees participated in 82 teams (55% of staff).</a:t>
            </a:r>
            <a:endParaRPr lang="en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none">
                <a:solidFill>
                  <a:srgbClr val="000000"/>
                </a:solidFill>
              </a:rPr>
              <a:t>Most of the teams searched for and found the beneficiaries themselves.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4600" y="1982639"/>
            <a:ext cx="187452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" sz="6000" b="0" i="0" u="none">
                <a:solidFill>
                  <a:srgbClr val="000000"/>
                </a:solidFill>
              </a:rPr>
              <a:t>EXPERIENCE OF SWEDBANK</a:t>
            </a:r>
            <a:endParaRPr kumimoji="0" lang="en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0"/>
            <a:ext cx="5562600" cy="3932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965" y="341916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3125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4294967295"/>
          </p:nvPr>
        </p:nvSpPr>
        <p:spPr>
          <a:xfrm>
            <a:off x="2295048" y="11881148"/>
            <a:ext cx="40476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4000">
                <a:solidFill>
                  <a:srgbClr val="FFFFFF"/>
                </a:solidFill>
              </a:rPr>
              <a:t>5</a:t>
            </a:fld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3103311" y="802829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://logonoid.com/images/swedbank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599" y="11721781"/>
            <a:ext cx="5231434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4599" y="4682843"/>
            <a:ext cx="13072292" cy="62581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none" dirty="0">
                <a:solidFill>
                  <a:srgbClr val="000000"/>
                </a:solidFill>
              </a:rPr>
              <a:t>Feedback: 97% of respondents wanted to participate again the next </a:t>
            </a:r>
            <a:r>
              <a:rPr lang="en" b="0" i="0" u="none" dirty="0" smtClean="0">
                <a:solidFill>
                  <a:srgbClr val="000000"/>
                </a:solidFill>
              </a:rPr>
              <a:t>year</a:t>
            </a:r>
            <a:r>
              <a:rPr lang="et-EE" dirty="0">
                <a:solidFill>
                  <a:srgbClr val="000000"/>
                </a:solidFill>
              </a:rPr>
              <a:t>;</a:t>
            </a:r>
            <a:r>
              <a:rPr lang="en" b="0" i="0" u="none" dirty="0" smtClean="0">
                <a:solidFill>
                  <a:srgbClr val="000000"/>
                </a:solidFill>
              </a:rPr>
              <a:t> 91%</a:t>
            </a:r>
            <a:r>
              <a:rPr lang="et-EE" b="0" i="0" u="none" dirty="0" smtClean="0">
                <a:solidFill>
                  <a:srgbClr val="000000"/>
                </a:solidFill>
              </a:rPr>
              <a:t> </a:t>
            </a:r>
            <a:r>
              <a:rPr lang="en" b="0" i="0" u="none" dirty="0" smtClean="0">
                <a:solidFill>
                  <a:srgbClr val="000000"/>
                </a:solidFill>
              </a:rPr>
              <a:t>got</a:t>
            </a:r>
            <a:r>
              <a:rPr lang="et-EE" b="0" i="0" u="none" dirty="0" smtClean="0">
                <a:solidFill>
                  <a:srgbClr val="000000"/>
                </a:solidFill>
              </a:rPr>
              <a:t> </a:t>
            </a:r>
            <a:r>
              <a:rPr lang="en" b="0" i="0" u="none" dirty="0" smtClean="0">
                <a:solidFill>
                  <a:srgbClr val="000000"/>
                </a:solidFill>
              </a:rPr>
              <a:t>the</a:t>
            </a:r>
            <a:r>
              <a:rPr lang="et-EE" b="0" i="0" u="none" dirty="0" smtClean="0">
                <a:solidFill>
                  <a:srgbClr val="000000"/>
                </a:solidFill>
              </a:rPr>
              <a:t> </a:t>
            </a:r>
            <a:r>
              <a:rPr lang="en" b="0" i="0" u="none" dirty="0" smtClean="0">
                <a:solidFill>
                  <a:srgbClr val="000000"/>
                </a:solidFill>
              </a:rPr>
              <a:t> </a:t>
            </a:r>
            <a:r>
              <a:rPr lang="en" b="0" i="0" u="none" dirty="0">
                <a:solidFill>
                  <a:srgbClr val="000000"/>
                </a:solidFill>
              </a:rPr>
              <a:t>inspiration to also do good </a:t>
            </a:r>
            <a:r>
              <a:rPr lang="en" b="0" i="0" u="none" dirty="0" smtClean="0">
                <a:solidFill>
                  <a:srgbClr val="000000"/>
                </a:solidFill>
              </a:rPr>
              <a:t>outside</a:t>
            </a:r>
            <a:r>
              <a:rPr lang="et-EE" dirty="0" smtClean="0">
                <a:solidFill>
                  <a:srgbClr val="000000"/>
                </a:solidFill>
              </a:rPr>
              <a:t> </a:t>
            </a:r>
            <a:r>
              <a:rPr lang="en" b="0" i="0" u="none" dirty="0" smtClean="0">
                <a:solidFill>
                  <a:srgbClr val="000000"/>
                </a:solidFill>
              </a:rPr>
              <a:t>the com</a:t>
            </a:r>
            <a:r>
              <a:rPr lang="et-EE" b="0" i="0" u="none" dirty="0" smtClean="0">
                <a:solidFill>
                  <a:srgbClr val="000000"/>
                </a:solidFill>
              </a:rPr>
              <a:t>-</a:t>
            </a:r>
            <a:r>
              <a:rPr lang="en" b="0" i="0" u="none" dirty="0" smtClean="0">
                <a:solidFill>
                  <a:srgbClr val="000000"/>
                </a:solidFill>
              </a:rPr>
              <a:t>pany</a:t>
            </a:r>
            <a:r>
              <a:rPr lang="en" b="0" i="0" u="none" dirty="0">
                <a:solidFill>
                  <a:srgbClr val="000000"/>
                </a:solidFill>
              </a:rPr>
              <a:t>.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none" dirty="0">
                <a:solidFill>
                  <a:srgbClr val="000000"/>
                </a:solidFill>
              </a:rPr>
              <a:t>Employees primarily chose areas of </a:t>
            </a:r>
            <a:r>
              <a:rPr lang="en" b="0" i="0" u="none" dirty="0" smtClean="0">
                <a:solidFill>
                  <a:srgbClr val="000000"/>
                </a:solidFill>
              </a:rPr>
              <a:t>charity related </a:t>
            </a:r>
            <a:r>
              <a:rPr lang="en" b="0" i="0" u="none" dirty="0">
                <a:solidFill>
                  <a:srgbClr val="000000"/>
                </a:solidFill>
              </a:rPr>
              <a:t>to children or maintenance works, </a:t>
            </a:r>
            <a:r>
              <a:rPr lang="et-EE" b="0" i="0" u="none" dirty="0" smtClean="0">
                <a:solidFill>
                  <a:srgbClr val="000000"/>
                </a:solidFill>
              </a:rPr>
              <a:t> </a:t>
            </a:r>
            <a:r>
              <a:rPr lang="en" b="0" i="0" u="none" dirty="0" smtClean="0">
                <a:solidFill>
                  <a:srgbClr val="000000"/>
                </a:solidFill>
              </a:rPr>
              <a:t>but </a:t>
            </a:r>
            <a:r>
              <a:rPr lang="en" b="0" i="0" u="none" dirty="0">
                <a:solidFill>
                  <a:srgbClr val="000000"/>
                </a:solidFill>
              </a:rPr>
              <a:t>also animals, education and the elderly. </a:t>
            </a:r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4600" y="1982639"/>
            <a:ext cx="187452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" sz="6000" b="0" i="0" u="none">
                <a:solidFill>
                  <a:srgbClr val="000000"/>
                </a:solidFill>
              </a:rPr>
              <a:t>EXPERIENCE OF SWEDBANK</a:t>
            </a:r>
            <a:endParaRPr kumimoji="0" lang="en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0"/>
            <a:ext cx="5562600" cy="39325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646" y="4735339"/>
            <a:ext cx="8545322" cy="569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5274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4294967295"/>
          </p:nvPr>
        </p:nvSpPr>
        <p:spPr>
          <a:xfrm>
            <a:off x="2295048" y="11881148"/>
            <a:ext cx="40476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4000">
                <a:solidFill>
                  <a:srgbClr val="FFFFFF"/>
                </a:solidFill>
              </a:rPr>
              <a:t>6</a:t>
            </a:fld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3103311" y="802829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://logonoid.com/images/swedbank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599" y="11721781"/>
            <a:ext cx="5231434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4600" y="4653873"/>
            <a:ext cx="12445274" cy="62581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indent="-685800" algn="l" rtl="0" latinLnBrk="1" hangingPunct="0">
              <a:buFont typeface="Arial" panose="020B0604020202020204" pitchFamily="34" charset="0"/>
              <a:buChar char="•"/>
            </a:pPr>
            <a:r>
              <a:rPr lang="en" b="0" i="0" u="none" dirty="0">
                <a:solidFill>
                  <a:srgbClr val="000000"/>
                </a:solidFill>
                <a:hlinkClick r:id="rId4"/>
              </a:rPr>
              <a:t>Private Banking day at the autism centre</a:t>
            </a:r>
            <a:endParaRPr lang="en" dirty="0">
              <a:solidFill>
                <a:srgbClr val="000000"/>
              </a:solidFill>
            </a:endParaRPr>
          </a:p>
          <a:p>
            <a:pPr algn="l" rtl="0" latinLnBrk="1" hangingPunct="0"/>
            <a:endParaRPr lang="en" dirty="0">
              <a:solidFill>
                <a:srgbClr val="000000"/>
              </a:solidFill>
            </a:endParaRPr>
          </a:p>
          <a:p>
            <a:pPr marL="685800" indent="-685800" algn="l" rtl="0" latinLnBrk="1" hangingPunct="0">
              <a:buFont typeface="Arial" panose="020B0604020202020204" pitchFamily="34" charset="0"/>
              <a:buChar char="•"/>
            </a:pPr>
            <a:r>
              <a:rPr lang="en" b="0" i="0" u="none" dirty="0">
                <a:solidFill>
                  <a:srgbClr val="000000"/>
                </a:solidFill>
                <a:hlinkClick r:id="rId5"/>
              </a:rPr>
              <a:t>Team “Liivalaia 14/8” fixing up the Maidla village square</a:t>
            </a:r>
            <a:endParaRPr lang="en" dirty="0">
              <a:solidFill>
                <a:srgbClr val="000000"/>
              </a:solidFill>
            </a:endParaRPr>
          </a:p>
          <a:p>
            <a:pPr algn="l" rtl="0" latinLnBrk="1" hangingPunct="0"/>
            <a:endParaRPr lang="en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none" dirty="0">
                <a:solidFill>
                  <a:srgbClr val="000000"/>
                </a:solidFill>
                <a:hlinkClick r:id="rId6"/>
              </a:rPr>
              <a:t>Great day with kids from Haiba children's home</a:t>
            </a:r>
            <a:endParaRPr lang="en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4600" y="1982639"/>
            <a:ext cx="187452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" sz="6000" b="0" i="0" u="none">
                <a:solidFill>
                  <a:srgbClr val="000000"/>
                </a:solidFill>
              </a:rPr>
              <a:t>THREE DIFFERENT GOOD DEEDS</a:t>
            </a:r>
            <a:endParaRPr kumimoji="0" lang="en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0"/>
            <a:ext cx="5562600" cy="39325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84819" y="3818347"/>
            <a:ext cx="8140186" cy="60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595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4294967295"/>
          </p:nvPr>
        </p:nvSpPr>
        <p:spPr>
          <a:xfrm>
            <a:off x="2295048" y="11881148"/>
            <a:ext cx="40476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4000">
                <a:solidFill>
                  <a:srgbClr val="FFFFFF"/>
                </a:solidFill>
              </a:rPr>
              <a:t>7</a:t>
            </a:fld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3103311" y="802829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://logonoid.com/images/swedbank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599" y="11721781"/>
            <a:ext cx="5231434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4600" y="3632421"/>
            <a:ext cx="187452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" sz="60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WHY JOIN THE INITIATIVE?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4600" y="5247585"/>
            <a:ext cx="21092886" cy="45653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indent="-685800" algn="l" rtl="0" latinLnBrk="1" hangingPunct="0">
              <a:buFont typeface="Arial" panose="020B0604020202020204" pitchFamily="34" charset="0"/>
              <a:buChar char="•"/>
            </a:pPr>
            <a:r>
              <a:rPr lang="en" sz="4800" b="0" i="0" u="none" dirty="0">
                <a:solidFill>
                  <a:srgbClr val="000000"/>
                </a:solidFill>
              </a:rPr>
              <a:t>Provides a handy model for starting with charity work in the organisation 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sz="4800" b="0" i="0" u="none" dirty="0">
                <a:solidFill>
                  <a:srgbClr val="000000"/>
                </a:solidFill>
              </a:rPr>
              <a:t>Possibility to develop teams and increase the commitment of staff</a:t>
            </a:r>
          </a:p>
          <a:p>
            <a:pPr marL="685800" indent="-685800" algn="l" rtl="0" latinLnBrk="1" hangingPunct="0">
              <a:buFont typeface="Arial" panose="020B0604020202020204" pitchFamily="34" charset="0"/>
              <a:buChar char="•"/>
            </a:pPr>
            <a:r>
              <a:rPr lang="en" sz="4800" b="0" i="0" u="none" dirty="0">
                <a:solidFill>
                  <a:srgbClr val="000000"/>
                </a:solidFill>
              </a:rPr>
              <a:t>Increases responsibility of staff and develops initiative</a:t>
            </a:r>
            <a:endParaRPr lang="en" sz="4800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" sz="4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Possibility to introduce the company to customers as well as potential staff (employer’s branding)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none" dirty="0">
                <a:solidFill>
                  <a:srgbClr val="000000"/>
                </a:solidFill>
              </a:rPr>
              <a:t>Do good and feel good about it</a:t>
            </a:r>
            <a:endParaRPr lang="en" baseline="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0"/>
            <a:ext cx="5562600" cy="39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8652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4294967295"/>
          </p:nvPr>
        </p:nvSpPr>
        <p:spPr>
          <a:xfrm>
            <a:off x="2295048" y="11881148"/>
            <a:ext cx="40476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4000">
                <a:solidFill>
                  <a:srgbClr val="FFFFFF"/>
                </a:solidFill>
              </a:rPr>
              <a:t>8</a:t>
            </a:fld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7" name="Shape 27"/>
          <p:cNvSpPr/>
          <p:nvPr/>
        </p:nvSpPr>
        <p:spPr>
          <a:xfrm>
            <a:off x="20320001" y="990600"/>
            <a:ext cx="546628" cy="530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8" name="Shape 28"/>
          <p:cNvSpPr/>
          <p:nvPr/>
        </p:nvSpPr>
        <p:spPr>
          <a:xfrm>
            <a:off x="21933641" y="802829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3103311" y="802829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://logonoid.com/images/swedbank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599" y="11721781"/>
            <a:ext cx="5231434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0894" y="648940"/>
            <a:ext cx="149733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" sz="6000" b="0" i="0" u="none">
                <a:solidFill>
                  <a:srgbClr val="000000"/>
                </a:solidFill>
              </a:rPr>
              <a:t>PARTICIPATION IS EASY</a:t>
            </a:r>
            <a:endParaRPr kumimoji="0" lang="en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9167" y="1216736"/>
            <a:ext cx="11430651" cy="139525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" b="0" i="0" u="none" dirty="0">
                <a:solidFill>
                  <a:srgbClr val="000000"/>
                </a:solidFill>
              </a:rPr>
              <a:t>There is no need to reinvent the wheel, since </a:t>
            </a: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" b="0" i="0" u="none" dirty="0">
                <a:solidFill>
                  <a:srgbClr val="000000"/>
                </a:solidFill>
              </a:rPr>
              <a:t>The Estonian Employers' Confederation supports: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none" dirty="0">
                <a:solidFill>
                  <a:srgbClr val="000000"/>
                </a:solidFill>
              </a:rPr>
              <a:t>webpage </a:t>
            </a:r>
            <a:r>
              <a:rPr lang="en" b="0" i="0" u="none" dirty="0">
                <a:solidFill>
                  <a:srgbClr val="000000"/>
                </a:solidFill>
                <a:hlinkClick r:id="rId3"/>
              </a:rPr>
              <a:t>www.annetameaega.ee</a:t>
            </a:r>
            <a:r>
              <a:rPr lang="en" b="0" i="0" u="none" dirty="0">
                <a:solidFill>
                  <a:srgbClr val="000000"/>
                </a:solidFill>
              </a:rPr>
              <a:t> 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none" dirty="0">
                <a:solidFill>
                  <a:srgbClr val="000000"/>
                </a:solidFill>
              </a:rPr>
              <a:t>introducing the participants and good deeds to the public </a:t>
            </a: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none" dirty="0">
                <a:solidFill>
                  <a:srgbClr val="000000"/>
                </a:solidFill>
              </a:rPr>
              <a:t>central communication</a:t>
            </a:r>
            <a:endParaRPr lang="en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none" dirty="0">
                <a:solidFill>
                  <a:srgbClr val="000000"/>
                </a:solidFill>
              </a:rPr>
              <a:t>help in case of problems and questions</a:t>
            </a:r>
            <a:endParaRPr lang="en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none" dirty="0">
                <a:solidFill>
                  <a:srgbClr val="000000"/>
                </a:solidFill>
              </a:rPr>
              <a:t>exchanging of experiences</a:t>
            </a:r>
            <a:endParaRPr lang="en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none" dirty="0">
                <a:solidFill>
                  <a:srgbClr val="000000"/>
                </a:solidFill>
              </a:rPr>
              <a:t>inspiration list of beneficiaries</a:t>
            </a:r>
            <a:endParaRPr lang="en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none" dirty="0">
                <a:solidFill>
                  <a:srgbClr val="000000"/>
                </a:solidFill>
              </a:rPr>
              <a:t>internal communication</a:t>
            </a:r>
            <a:endParaRPr lang="en" dirty="0">
              <a:solidFill>
                <a:srgbClr val="000000"/>
              </a:solidFill>
            </a:endParaRPr>
          </a:p>
          <a:p>
            <a:pPr marL="685800" marR="0" indent="-68580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" b="0" i="0" u="none" dirty="0">
                <a:solidFill>
                  <a:srgbClr val="000000"/>
                </a:solidFill>
              </a:rPr>
              <a:t>etc.</a:t>
            </a:r>
            <a:endParaRPr lang="en" dirty="0">
              <a:solidFill>
                <a:srgbClr val="000000"/>
              </a:solidFill>
            </a:endParaRP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" sz="5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" sz="5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0"/>
            <a:ext cx="5562600" cy="3932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709" y="3399874"/>
            <a:ext cx="10058400" cy="699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7036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4294967295"/>
          </p:nvPr>
        </p:nvSpPr>
        <p:spPr>
          <a:xfrm>
            <a:off x="2295048" y="11881148"/>
            <a:ext cx="40476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4000">
                <a:solidFill>
                  <a:srgbClr val="FFFFFF"/>
                </a:solidFill>
              </a:rPr>
              <a:t>9</a:t>
            </a:fld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3103311" y="802829"/>
            <a:ext cx="1026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defRPr sz="1800">
                <a:solidFill>
                  <a:srgbClr val="000000"/>
                </a:solidFill>
              </a:defRPr>
            </a:pP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8" name="Picture 2" descr="http://logonoid.com/images/swedbank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599" y="11721781"/>
            <a:ext cx="5231434" cy="11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4600" y="3632421"/>
            <a:ext cx="187452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" sz="60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HOW TO JOIN?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4600" y="5035704"/>
            <a:ext cx="22225000" cy="39497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" b="0" i="0" u="none">
                <a:solidFill>
                  <a:srgbClr val="000000"/>
                </a:solidFill>
              </a:rPr>
              <a:t>The conditions are very simple and flexible: </a:t>
            </a: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">
                <a:solidFill>
                  <a:srgbClr val="000000"/>
                </a:solidFill>
              </a:rPr>
              <a:t/>
            </a:r>
            <a:br>
              <a:rPr lang="en">
                <a:solidFill>
                  <a:srgbClr val="000000"/>
                </a:solidFill>
              </a:rPr>
            </a:br>
            <a:r>
              <a:rPr lang="en" b="0" i="0" u="none">
                <a:solidFill>
                  <a:srgbClr val="000000"/>
                </a:solidFill>
              </a:rPr>
              <a:t> 	1) The employer gives its employees one day off per year</a:t>
            </a: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" b="0" i="0" u="none">
                <a:solidFill>
                  <a:srgbClr val="000000"/>
                </a:solidFill>
              </a:rPr>
              <a:t>	2) The employees can decide to whom they donate their time</a:t>
            </a:r>
          </a:p>
          <a:p>
            <a:pPr marR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" b="0" i="0" u="none">
                <a:solidFill>
                  <a:srgbClr val="000000"/>
                </a:solidFill>
              </a:rPr>
              <a:t>	3) The good deed is registered on the webpage </a:t>
            </a:r>
            <a:r>
              <a:rPr lang="en" b="0" i="0" u="none">
                <a:solidFill>
                  <a:srgbClr val="000000"/>
                </a:solidFill>
                <a:hlinkClick r:id="rId4"/>
              </a:rPr>
              <a:t>www.annetameaega.ee</a:t>
            </a:r>
            <a:r>
              <a:rPr lang="en" b="0" i="0" u="none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0"/>
            <a:ext cx="5562600" cy="39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5067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dit_x00fc__x00fc_p xmlns="21e17dc6-8502-4e66-9877-6f49fe501cf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384D1D0283BA4889474973352D8FF9" ma:contentTypeVersion="4" ma:contentTypeDescription="Loo uus dokument" ma:contentTypeScope="" ma:versionID="05cc114ae234d7a67175f532866b37b5">
  <xsd:schema xmlns:xsd="http://www.w3.org/2001/XMLSchema" xmlns:xs="http://www.w3.org/2001/XMLSchema" xmlns:p="http://schemas.microsoft.com/office/2006/metadata/properties" xmlns:ns2="21e17dc6-8502-4e66-9877-6f49fe501cf1" xmlns:ns3="2804d49e-53a8-4e34-af20-0f1c01098a70" targetNamespace="http://schemas.microsoft.com/office/2006/metadata/properties" ma:root="true" ma:fieldsID="ec4eebe8ae9ad0f708b5c91024f93a28" ns2:_="" ns3:_="">
    <xsd:import namespace="21e17dc6-8502-4e66-9877-6f49fe501cf1"/>
    <xsd:import namespace="2804d49e-53a8-4e34-af20-0f1c01098a70"/>
    <xsd:element name="properties">
      <xsd:complexType>
        <xsd:sequence>
          <xsd:element name="documentManagement">
            <xsd:complexType>
              <xsd:all>
                <xsd:element ref="ns2:Dokumendit_x00fc__x00fc_p" minOccurs="0"/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17dc6-8502-4e66-9877-6f49fe501cf1" elementFormDefault="qualified">
    <xsd:import namespace="http://schemas.microsoft.com/office/2006/documentManagement/types"/>
    <xsd:import namespace="http://schemas.microsoft.com/office/infopath/2007/PartnerControls"/>
    <xsd:element name="Dokumendit_x00fc__x00fc_p" ma:index="8" nillable="true" ma:displayName="Dokumenditüüp" ma:format="Dropdown" ma:internalName="Dokumendit_x00fc__x00fc_p">
      <xsd:simpleType>
        <xsd:restriction base="dms:Choice">
          <xsd:enumeration value="Investeeringute ja ekspordi edendamine"/>
          <xsd:enumeration value="Üldine majanduspoliitika"/>
          <xsd:enumeration value="Innovatsioon"/>
          <xsd:enumeration value="Teadus- ja arendustegevus"/>
          <xsd:enumeration value="Tööstuspoliitika"/>
          <xsd:enumeration value="Ressursipoliitika"/>
          <xsd:enumeration value="Riigihanked"/>
          <xsd:enumeration value="Riigireform"/>
          <xsd:enumeration value="Parema juhtimise edendamine"/>
          <xsd:enumeration value="Maksupoliitika"/>
          <xsd:enumeration value="Tööõigus"/>
          <xsd:enumeration value="Töötuskindlustus"/>
          <xsd:enumeration value="Sotsiaalkindlustus"/>
          <xsd:enumeration value="Tööohutus- ja tervishoid, TÕKS"/>
          <xsd:enumeration value="Kollektiivsed töösuhted"/>
          <xsd:enumeration value="Ravikindlustus"/>
          <xsd:enumeration value="Välistööjõud ja talendipoliitika"/>
          <xsd:enumeration value="Pensionid"/>
          <xsd:enumeration value="Töövõimereform"/>
          <xsd:enumeration value="Kutseharidus"/>
          <xsd:enumeration value="Kõrgharidus ja teadus"/>
          <xsd:enumeration value="Elukestev õpe"/>
          <xsd:enumeration value="Täiskasvanuharidus"/>
          <xsd:enumeration value="Õpipoisiõpe"/>
          <xsd:enumeration value="Praktika"/>
          <xsd:enumeration value="Õppekavad"/>
          <xsd:enumeration value="Ettevõtlusõp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4d49e-53a8-4e34-af20-0f1c01098a7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Vihjeräsi jagamin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DC3132-20B3-4EC2-934B-38F38FFDAE0C}">
  <ds:schemaRefs>
    <ds:schemaRef ds:uri="21e17dc6-8502-4e66-9877-6f49fe501cf1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804d49e-53a8-4e34-af20-0f1c01098a7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0D2AE3-1271-4DF4-BBD2-474D829D2A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e17dc6-8502-4e66-9877-6f49fe501cf1"/>
    <ds:schemaRef ds:uri="2804d49e-53a8-4e34-af20-0f1c01098a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D1CCB2-045A-4C1E-8A51-55BFE1A2C6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516</Words>
  <Application>Microsoft Office PowerPoint</Application>
  <PresentationFormat>Custom</PresentationFormat>
  <Paragraphs>85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Helvetica Light</vt:lpstr>
      <vt:lpstr>Helvetica Neue</vt:lpstr>
      <vt:lpstr>Open Sans</vt:lpstr>
      <vt:lpstr>White</vt:lpstr>
      <vt:lpstr>LET’S DONATE TIME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Assistance in all matters can be obtained from:  Liisi Maria Muuli phone: 56 21 78 87 e-mail: liisi@employers.ee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ETTEKANDE TEEMA</dc:title>
  <dc:creator>Gea Otsa</dc:creator>
  <cp:lastModifiedBy>Liisi-Maria Muuli</cp:lastModifiedBy>
  <cp:revision>32</cp:revision>
  <dcterms:modified xsi:type="dcterms:W3CDTF">2016-08-29T07:07:23Z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0x0101001C384D1D0283BA4889474973352D8FF9</vt:lpwstr>
  </property>
</Properties>
</file>